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 id="2147483660" r:id="rId5"/>
  </p:sldMasterIdLst>
  <p:notesMasterIdLst>
    <p:notesMasterId r:id="rId84"/>
  </p:notesMasterIdLst>
  <p:handoutMasterIdLst>
    <p:handoutMasterId r:id="rId85"/>
  </p:handoutMasterIdLst>
  <p:sldIdLst>
    <p:sldId id="265" r:id="rId6"/>
    <p:sldId id="774" r:id="rId7"/>
    <p:sldId id="268" r:id="rId8"/>
    <p:sldId id="270" r:id="rId9"/>
    <p:sldId id="1146" r:id="rId10"/>
    <p:sldId id="1108" r:id="rId11"/>
    <p:sldId id="1180" r:id="rId12"/>
    <p:sldId id="1191" r:id="rId13"/>
    <p:sldId id="1144" r:id="rId14"/>
    <p:sldId id="1109" r:id="rId15"/>
    <p:sldId id="1110" r:id="rId16"/>
    <p:sldId id="1111" r:id="rId17"/>
    <p:sldId id="1112" r:id="rId18"/>
    <p:sldId id="1173" r:id="rId19"/>
    <p:sldId id="1174" r:id="rId20"/>
    <p:sldId id="1161" r:id="rId21"/>
    <p:sldId id="1162" r:id="rId22"/>
    <p:sldId id="1114" r:id="rId23"/>
    <p:sldId id="1147" r:id="rId24"/>
    <p:sldId id="1148" r:id="rId25"/>
    <p:sldId id="1177" r:id="rId26"/>
    <p:sldId id="1115" r:id="rId27"/>
    <p:sldId id="1163" r:id="rId28"/>
    <p:sldId id="1127" r:id="rId29"/>
    <p:sldId id="1113" r:id="rId30"/>
    <p:sldId id="1170" r:id="rId31"/>
    <p:sldId id="1171" r:id="rId32"/>
    <p:sldId id="1128" r:id="rId33"/>
    <p:sldId id="1172" r:id="rId34"/>
    <p:sldId id="1149" r:id="rId35"/>
    <p:sldId id="1150" r:id="rId36"/>
    <p:sldId id="1165" r:id="rId37"/>
    <p:sldId id="1116" r:id="rId38"/>
    <p:sldId id="1159" r:id="rId39"/>
    <p:sldId id="1131" r:id="rId40"/>
    <p:sldId id="1106" r:id="rId41"/>
    <p:sldId id="1107" r:id="rId42"/>
    <p:sldId id="1156" r:id="rId43"/>
    <p:sldId id="1157" r:id="rId44"/>
    <p:sldId id="1151" r:id="rId45"/>
    <p:sldId id="1132" r:id="rId46"/>
    <p:sldId id="1178" r:id="rId47"/>
    <p:sldId id="1179" r:id="rId48"/>
    <p:sldId id="1176" r:id="rId49"/>
    <p:sldId id="1129" r:id="rId50"/>
    <p:sldId id="1130" r:id="rId51"/>
    <p:sldId id="1137" r:id="rId52"/>
    <p:sldId id="1181" r:id="rId53"/>
    <p:sldId id="1182" r:id="rId54"/>
    <p:sldId id="1183" r:id="rId55"/>
    <p:sldId id="1184" r:id="rId56"/>
    <p:sldId id="1185" r:id="rId57"/>
    <p:sldId id="1153" r:id="rId58"/>
    <p:sldId id="1154" r:id="rId59"/>
    <p:sldId id="1152" r:id="rId60"/>
    <p:sldId id="1186" r:id="rId61"/>
    <p:sldId id="1187" r:id="rId62"/>
    <p:sldId id="1142" r:id="rId63"/>
    <p:sldId id="1143" r:id="rId64"/>
    <p:sldId id="1160" r:id="rId65"/>
    <p:sldId id="1167" r:id="rId66"/>
    <p:sldId id="1168" r:id="rId67"/>
    <p:sldId id="1169" r:id="rId68"/>
    <p:sldId id="1166" r:id="rId69"/>
    <p:sldId id="1158" r:id="rId70"/>
    <p:sldId id="1155" r:id="rId71"/>
    <p:sldId id="1134" r:id="rId72"/>
    <p:sldId id="1135" r:id="rId73"/>
    <p:sldId id="1188" r:id="rId74"/>
    <p:sldId id="1190" r:id="rId75"/>
    <p:sldId id="1141" r:id="rId76"/>
    <p:sldId id="1138" r:id="rId77"/>
    <p:sldId id="1139" r:id="rId78"/>
    <p:sldId id="1140" r:id="rId79"/>
    <p:sldId id="1145" r:id="rId80"/>
    <p:sldId id="1164" r:id="rId81"/>
    <p:sldId id="1175" r:id="rId82"/>
    <p:sldId id="1189" r:id="rId83"/>
  </p:sldIdLst>
  <p:sldSz cx="9144000" cy="6858000" type="screen4x3"/>
  <p:notesSz cx="7010400" cy="9296400"/>
  <p:custDataLst>
    <p:tags r:id="rId86"/>
  </p:custDataLst>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1"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1"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1"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1" charset="-128"/>
        <a:cs typeface="+mn-cs"/>
      </a:defRPr>
    </a:lvl9pPr>
  </p:defaultTextStyle>
  <p:extLst>
    <p:ext uri="{521415D9-36F7-43E2-AB2F-B90AF26B5E84}">
      <p14:sectionLst xmlns:p14="http://schemas.microsoft.com/office/powerpoint/2010/main">
        <p14:section name="Default Section" id="{3662DE13-E931-439B-BB59-4F804F3E35E0}">
          <p14:sldIdLst>
            <p14:sldId id="265"/>
            <p14:sldId id="774"/>
            <p14:sldId id="268"/>
            <p14:sldId id="270"/>
            <p14:sldId id="1146"/>
            <p14:sldId id="1108"/>
            <p14:sldId id="1180"/>
            <p14:sldId id="1191"/>
            <p14:sldId id="1144"/>
            <p14:sldId id="1109"/>
            <p14:sldId id="1110"/>
            <p14:sldId id="1111"/>
            <p14:sldId id="1112"/>
            <p14:sldId id="1173"/>
            <p14:sldId id="1174"/>
            <p14:sldId id="1161"/>
            <p14:sldId id="1162"/>
            <p14:sldId id="1114"/>
            <p14:sldId id="1147"/>
            <p14:sldId id="1148"/>
            <p14:sldId id="1177"/>
            <p14:sldId id="1115"/>
            <p14:sldId id="1163"/>
            <p14:sldId id="1127"/>
            <p14:sldId id="1113"/>
            <p14:sldId id="1170"/>
            <p14:sldId id="1171"/>
            <p14:sldId id="1128"/>
            <p14:sldId id="1172"/>
            <p14:sldId id="1149"/>
            <p14:sldId id="1150"/>
            <p14:sldId id="1165"/>
            <p14:sldId id="1116"/>
            <p14:sldId id="1159"/>
            <p14:sldId id="1131"/>
            <p14:sldId id="1106"/>
            <p14:sldId id="1107"/>
            <p14:sldId id="1156"/>
            <p14:sldId id="1157"/>
            <p14:sldId id="1151"/>
            <p14:sldId id="1132"/>
            <p14:sldId id="1178"/>
            <p14:sldId id="1179"/>
            <p14:sldId id="1176"/>
            <p14:sldId id="1129"/>
            <p14:sldId id="1130"/>
            <p14:sldId id="1137"/>
            <p14:sldId id="1181"/>
            <p14:sldId id="1182"/>
            <p14:sldId id="1183"/>
            <p14:sldId id="1184"/>
            <p14:sldId id="1185"/>
            <p14:sldId id="1153"/>
            <p14:sldId id="1154"/>
            <p14:sldId id="1152"/>
            <p14:sldId id="1186"/>
            <p14:sldId id="1187"/>
            <p14:sldId id="1142"/>
            <p14:sldId id="1143"/>
            <p14:sldId id="1160"/>
            <p14:sldId id="1167"/>
            <p14:sldId id="1168"/>
            <p14:sldId id="1169"/>
            <p14:sldId id="1166"/>
            <p14:sldId id="1158"/>
            <p14:sldId id="1155"/>
            <p14:sldId id="1134"/>
            <p14:sldId id="1135"/>
            <p14:sldId id="1188"/>
            <p14:sldId id="1190"/>
            <p14:sldId id="1141"/>
            <p14:sldId id="1138"/>
            <p14:sldId id="1139"/>
            <p14:sldId id="1140"/>
            <p14:sldId id="1145"/>
            <p14:sldId id="1164"/>
            <p14:sldId id="1175"/>
            <p14:sldId id="118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3A0F8F-AE03-46D5-AA9B-92E3649095D9}" v="44" dt="2025-04-14T20:03:39.8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193" autoAdjust="0"/>
    <p:restoredTop sz="73830" autoAdjust="0"/>
  </p:normalViewPr>
  <p:slideViewPr>
    <p:cSldViewPr>
      <p:cViewPr varScale="1">
        <p:scale>
          <a:sx n="50" d="100"/>
          <a:sy n="50" d="100"/>
        </p:scale>
        <p:origin x="246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2028" y="-90"/>
      </p:cViewPr>
      <p:guideLst>
        <p:guide orient="horz" pos="2929"/>
        <p:guide pos="2209"/>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84" Type="http://schemas.openxmlformats.org/officeDocument/2006/relationships/notesMaster" Target="notesMasters/notesMaster1.xml"/><Relationship Id="rId89" Type="http://schemas.openxmlformats.org/officeDocument/2006/relationships/theme" Target="theme/theme1.xml"/><Relationship Id="rId16" Type="http://schemas.openxmlformats.org/officeDocument/2006/relationships/slide" Target="slides/slide11.xml"/><Relationship Id="rId11" Type="http://schemas.openxmlformats.org/officeDocument/2006/relationships/slide" Target="slides/slide6.xml"/><Relationship Id="rId32" Type="http://schemas.openxmlformats.org/officeDocument/2006/relationships/slide" Target="slides/slide27.xml"/><Relationship Id="rId37" Type="http://schemas.openxmlformats.org/officeDocument/2006/relationships/slide" Target="slides/slide32.xml"/><Relationship Id="rId53" Type="http://schemas.openxmlformats.org/officeDocument/2006/relationships/slide" Target="slides/slide48.xml"/><Relationship Id="rId58" Type="http://schemas.openxmlformats.org/officeDocument/2006/relationships/slide" Target="slides/slide53.xml"/><Relationship Id="rId74" Type="http://schemas.openxmlformats.org/officeDocument/2006/relationships/slide" Target="slides/slide69.xml"/><Relationship Id="rId79" Type="http://schemas.openxmlformats.org/officeDocument/2006/relationships/slide" Target="slides/slide74.xml"/><Relationship Id="rId5" Type="http://schemas.openxmlformats.org/officeDocument/2006/relationships/slideMaster" Target="slideMasters/slideMaster2.xml"/><Relationship Id="rId90" Type="http://schemas.openxmlformats.org/officeDocument/2006/relationships/tableStyles" Target="tableStyles.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slide" Target="slides/slide64.xml"/><Relationship Id="rId77" Type="http://schemas.openxmlformats.org/officeDocument/2006/relationships/slide" Target="slides/slide72.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80" Type="http://schemas.openxmlformats.org/officeDocument/2006/relationships/slide" Target="slides/slide75.xml"/><Relationship Id="rId85" Type="http://schemas.openxmlformats.org/officeDocument/2006/relationships/handoutMaster" Target="handoutMasters/handoutMaster1.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slide" Target="slides/slide70.xml"/><Relationship Id="rId83" Type="http://schemas.openxmlformats.org/officeDocument/2006/relationships/slide" Target="slides/slide78.xml"/><Relationship Id="rId88" Type="http://schemas.openxmlformats.org/officeDocument/2006/relationships/viewProps" Target="viewProps.xml"/><Relationship Id="rId9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slide" Target="slides/slide76.xml"/><Relationship Id="rId86"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slide" Target="slides/slide71.xml"/><Relationship Id="rId7" Type="http://schemas.openxmlformats.org/officeDocument/2006/relationships/slide" Target="slides/slide2.xml"/><Relationship Id="rId71" Type="http://schemas.openxmlformats.org/officeDocument/2006/relationships/slide" Target="slides/slide66.xml"/><Relationship Id="rId2" Type="http://schemas.openxmlformats.org/officeDocument/2006/relationships/customXml" Target="../customXml/item2.xml"/><Relationship Id="rId29" Type="http://schemas.openxmlformats.org/officeDocument/2006/relationships/slide" Target="slides/slide24.xml"/><Relationship Id="rId24" Type="http://schemas.openxmlformats.org/officeDocument/2006/relationships/slide" Target="slides/slide19.xml"/><Relationship Id="rId40" Type="http://schemas.openxmlformats.org/officeDocument/2006/relationships/slide" Target="slides/slide35.xml"/><Relationship Id="rId45" Type="http://schemas.openxmlformats.org/officeDocument/2006/relationships/slide" Target="slides/slide40.xml"/><Relationship Id="rId66" Type="http://schemas.openxmlformats.org/officeDocument/2006/relationships/slide" Target="slides/slide61.xml"/><Relationship Id="rId87" Type="http://schemas.openxmlformats.org/officeDocument/2006/relationships/presProps" Target="presProps.xml"/><Relationship Id="rId61" Type="http://schemas.openxmlformats.org/officeDocument/2006/relationships/slide" Target="slides/slide56.xml"/><Relationship Id="rId82" Type="http://schemas.openxmlformats.org/officeDocument/2006/relationships/slide" Target="slides/slide77.xml"/><Relationship Id="rId19" Type="http://schemas.openxmlformats.org/officeDocument/2006/relationships/slide" Target="slides/slide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AA214BDE-A87F-4B18-AE8C-54E3D359AF14}" type="datetimeFigureOut">
              <a:rPr lang="en-US" smtClean="0"/>
              <a:t>4/14/2025</a:t>
            </a:fld>
            <a:endParaRPr lang="en-US"/>
          </a:p>
        </p:txBody>
      </p:sp>
      <p:sp>
        <p:nvSpPr>
          <p:cNvPr id="4" name="Footer Placeholder 3"/>
          <p:cNvSpPr>
            <a:spLocks noGrp="1"/>
          </p:cNvSpPr>
          <p:nvPr>
            <p:ph type="ftr" sz="quarter" idx="2"/>
          </p:nvPr>
        </p:nvSpPr>
        <p:spPr>
          <a:xfrm>
            <a:off x="1"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8FEAEC9A-E2FA-4F83-AC3A-045BEED6E1CA}" type="slidenum">
              <a:rPr lang="en-US" smtClean="0"/>
              <a:t>‹#›</a:t>
            </a:fld>
            <a:endParaRPr lang="en-US"/>
          </a:p>
        </p:txBody>
      </p:sp>
    </p:spTree>
    <p:extLst>
      <p:ext uri="{BB962C8B-B14F-4D97-AF65-F5344CB8AC3E}">
        <p14:creationId xmlns:p14="http://schemas.microsoft.com/office/powerpoint/2010/main" val="23006866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0"/>
            <a:ext cx="3037840" cy="464820"/>
          </a:xfrm>
          <a:prstGeom prst="rect">
            <a:avLst/>
          </a:prstGeom>
          <a:noFill/>
          <a:ln w="9525">
            <a:noFill/>
            <a:miter lim="800000"/>
          </a:ln>
        </p:spPr>
        <p:txBody>
          <a:bodyPr vert="horz" wrap="square" lIns="93154" tIns="46578" rIns="93154" bIns="46578" numCol="1" anchor="t" anchorCtr="0" compatLnSpc="1">
            <a:prstTxWarp prst="textNoShape">
              <a:avLst/>
            </a:prstTxWarp>
          </a:bodyPr>
          <a:lstStyle>
            <a:lvl1pPr>
              <a:defRPr sz="1300" smtClean="0">
                <a:latin typeface="Arial"/>
              </a:defRPr>
            </a:lvl1pPr>
          </a:lstStyle>
          <a:p>
            <a:pPr>
              <a:defRPr/>
            </a:pPr>
            <a:endParaRPr lang="en-US"/>
          </a:p>
        </p:txBody>
      </p:sp>
      <p:sp>
        <p:nvSpPr>
          <p:cNvPr id="5123" name="Rectangle 3"/>
          <p:cNvSpPr>
            <a:spLocks noGrp="1" noChangeArrowheads="1"/>
          </p:cNvSpPr>
          <p:nvPr>
            <p:ph type="dt" idx="1"/>
          </p:nvPr>
        </p:nvSpPr>
        <p:spPr bwMode="auto">
          <a:xfrm>
            <a:off x="3972562" y="0"/>
            <a:ext cx="3037840" cy="464820"/>
          </a:xfrm>
          <a:prstGeom prst="rect">
            <a:avLst/>
          </a:prstGeom>
          <a:noFill/>
          <a:ln w="9525">
            <a:noFill/>
            <a:miter lim="800000"/>
          </a:ln>
        </p:spPr>
        <p:txBody>
          <a:bodyPr vert="horz" wrap="square" lIns="93154" tIns="46578" rIns="93154" bIns="46578" numCol="1" anchor="t" anchorCtr="0" compatLnSpc="1">
            <a:prstTxWarp prst="textNoShape">
              <a:avLst/>
            </a:prstTxWarp>
          </a:bodyPr>
          <a:lstStyle>
            <a:lvl1pPr algn="r">
              <a:defRPr sz="1300" smtClean="0">
                <a:latin typeface="Arial"/>
              </a:defRPr>
            </a:lvl1pPr>
          </a:lstStyle>
          <a:p>
            <a:pPr>
              <a:defRPr/>
            </a:pPr>
            <a:endParaRPr lang="en-US"/>
          </a:p>
        </p:txBody>
      </p:sp>
      <p:sp>
        <p:nvSpPr>
          <p:cNvPr id="8196"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ln>
        </p:spPr>
      </p:sp>
      <p:sp>
        <p:nvSpPr>
          <p:cNvPr id="5125" name="Rectangle 5"/>
          <p:cNvSpPr>
            <a:spLocks noGrp="1" noChangeArrowheads="1"/>
          </p:cNvSpPr>
          <p:nvPr>
            <p:ph type="body" sz="quarter" idx="3"/>
          </p:nvPr>
        </p:nvSpPr>
        <p:spPr bwMode="auto">
          <a:xfrm>
            <a:off x="934722" y="4415790"/>
            <a:ext cx="5140960" cy="4183380"/>
          </a:xfrm>
          <a:prstGeom prst="rect">
            <a:avLst/>
          </a:prstGeom>
          <a:noFill/>
          <a:ln w="9525">
            <a:noFill/>
            <a:miter lim="800000"/>
          </a:ln>
        </p:spPr>
        <p:txBody>
          <a:bodyPr vert="horz" wrap="square" lIns="93154" tIns="46578" rIns="93154" bIns="4657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1" y="8831580"/>
            <a:ext cx="3037840" cy="464820"/>
          </a:xfrm>
          <a:prstGeom prst="rect">
            <a:avLst/>
          </a:prstGeom>
          <a:noFill/>
          <a:ln w="9525">
            <a:noFill/>
            <a:miter lim="800000"/>
          </a:ln>
        </p:spPr>
        <p:txBody>
          <a:bodyPr vert="horz" wrap="square" lIns="93154" tIns="46578" rIns="93154" bIns="46578" numCol="1" anchor="b" anchorCtr="0" compatLnSpc="1">
            <a:prstTxWarp prst="textNoShape">
              <a:avLst/>
            </a:prstTxWarp>
          </a:bodyPr>
          <a:lstStyle>
            <a:lvl1pPr>
              <a:defRPr sz="1300" smtClean="0">
                <a:latin typeface="Arial"/>
              </a:defRPr>
            </a:lvl1pPr>
          </a:lstStyle>
          <a:p>
            <a:pPr>
              <a:defRPr/>
            </a:pPr>
            <a:endParaRPr lang="en-US"/>
          </a:p>
        </p:txBody>
      </p:sp>
      <p:sp>
        <p:nvSpPr>
          <p:cNvPr id="5127" name="Rectangle 7"/>
          <p:cNvSpPr>
            <a:spLocks noGrp="1" noChangeArrowheads="1"/>
          </p:cNvSpPr>
          <p:nvPr>
            <p:ph type="sldNum" sz="quarter" idx="5"/>
          </p:nvPr>
        </p:nvSpPr>
        <p:spPr bwMode="auto">
          <a:xfrm>
            <a:off x="3972562" y="8831580"/>
            <a:ext cx="3037840" cy="464820"/>
          </a:xfrm>
          <a:prstGeom prst="rect">
            <a:avLst/>
          </a:prstGeom>
          <a:noFill/>
          <a:ln w="9525">
            <a:noFill/>
            <a:miter lim="800000"/>
          </a:ln>
        </p:spPr>
        <p:txBody>
          <a:bodyPr vert="horz" wrap="square" lIns="93154" tIns="46578" rIns="93154" bIns="46578" numCol="1" anchor="b" anchorCtr="0" compatLnSpc="1">
            <a:prstTxWarp prst="textNoShape">
              <a:avLst/>
            </a:prstTxWarp>
          </a:bodyPr>
          <a:lstStyle>
            <a:lvl1pPr algn="r">
              <a:defRPr sz="1300" smtClean="0">
                <a:latin typeface="Arial"/>
              </a:defRPr>
            </a:lvl1pPr>
          </a:lstStyle>
          <a:p>
            <a:pPr>
              <a:defRPr/>
            </a:pPr>
            <a:fld id="{1BEC3076-5B25-41AB-9D49-2FB11D91ED2A}" type="slidenum">
              <a:rPr lang="en-US"/>
              <a:pPr>
                <a:defRPr/>
              </a:pPr>
              <a:t>‹#›</a:t>
            </a:fld>
            <a:endParaRPr lang="en-US"/>
          </a:p>
        </p:txBody>
      </p:sp>
    </p:spTree>
    <p:extLst>
      <p:ext uri="{BB962C8B-B14F-4D97-AF65-F5344CB8AC3E}">
        <p14:creationId xmlns:p14="http://schemas.microsoft.com/office/powerpoint/2010/main" val="136611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A884CECD-803C-46BB-8B77-DEED5035803C}" type="slidenum">
              <a:rPr lang="en-US">
                <a:latin typeface="Arial" pitchFamily="34" charset="0"/>
              </a:rPr>
              <a:t>1</a:t>
            </a:fld>
            <a:endParaRPr lang="en-US">
              <a:latin typeface="Arial" pitchFamily="34" charset="0"/>
            </a:endParaRPr>
          </a:p>
        </p:txBody>
      </p:sp>
      <p:sp>
        <p:nvSpPr>
          <p:cNvPr id="10243" name="Rectangle 2"/>
          <p:cNvSpPr>
            <a:spLocks noGrp="1" noRot="1" noChangeAspect="1" noChangeArrowheads="1" noTextEdit="1"/>
          </p:cNvSpPr>
          <p:nvPr>
            <p:ph type="sldImg"/>
          </p:nvPr>
        </p:nvSpPr>
        <p:spPr/>
      </p:sp>
      <p:sp>
        <p:nvSpPr>
          <p:cNvPr id="10244" name="Rectangle 3"/>
          <p:cNvSpPr>
            <a:spLocks noGrp="1" noChangeArrowheads="1"/>
          </p:cNvSpPr>
          <p:nvPr>
            <p:ph type="body" idx="1"/>
          </p:nvPr>
        </p:nvSpPr>
        <p:spPr>
          <a:noFill/>
        </p:spPr>
        <p:txBody>
          <a:bodyPr/>
          <a:lstStyle/>
          <a:p>
            <a:pPr eaLnBrk="1" hangingPunct="1"/>
            <a:endParaRPr lang="en-US">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10</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5231313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11</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5233155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12</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303696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13</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8576300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29103A-4388-48D6-E9B0-08E8D9C17B6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9496AFF-9A1E-108C-6906-2373EE2CD87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3FA25DE-67C1-3D79-4E8A-6E347BF787D8}"/>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FAB78AB3-E0C9-317F-1AE2-BEBC989B432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14</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0179955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E22354-1FC8-6848-F367-876BCCAB56B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03A4CF0-4E3A-252C-38B1-79AE10FEE02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735C796-F591-D78E-1293-05FD0600B036}"/>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4031E01E-6C2F-88A9-B9F6-4CAC4172E1B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15</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7142683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E4462A-54B5-24EE-1A68-0C3CC3C9949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9B21386-39C7-7D3D-62E8-AF2D2A5C6B0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9998757-3549-709A-EA88-7F14A18E7E33}"/>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B94C2288-849E-E490-73F4-A9C6B6CDDAC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16</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1792611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BC7D0A-B129-1B5B-0310-40E98F58C54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89A4565-3F5F-29A8-A168-B9EC9D042B4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12682CC-566C-5D69-A9DA-DBB42B90DF4B}"/>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421C8A2F-AAD8-3021-94A8-8E9DFB53D4A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17</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9833125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18</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9210394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42D92D-81DE-7937-8673-734975E5C12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B5DCF78-E70F-86B9-ABDF-B74A1646E8F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7101689-4ACB-8077-AC7C-148BDE04E63A}"/>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27D4E55C-96A5-D8D7-2299-21BE8F4FABB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19</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769885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a:t>
            </a:fld>
            <a:endParaRPr lang="en-US"/>
          </a:p>
        </p:txBody>
      </p:sp>
    </p:spTree>
    <p:extLst>
      <p:ext uri="{BB962C8B-B14F-4D97-AF65-F5344CB8AC3E}">
        <p14:creationId xmlns:p14="http://schemas.microsoft.com/office/powerpoint/2010/main" val="10577183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7C6038-8D90-CD72-CB89-71D95EF68C0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41EB1BD-00A6-82EC-7A6F-5BD00398618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C76ADB-A955-1510-34F6-243D9D725932}"/>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823F3953-A01D-503A-D1AD-6009FEA44B4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20</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2970395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5BAB4F-6D88-74AE-93B9-0E742B1BC7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DAA9480-1B52-13A0-6813-DDA993757F7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28AE3C3-D915-6C31-4188-B6FE64C4DDBF}"/>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70B55BA1-DC2B-1EE3-9B38-891F8AE3AE3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21</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1929611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22</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986032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4E59EB-C70D-C408-DE38-98CE16DF2F6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7B4968E-89DB-F166-89B6-B74FBA56877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502EFB6-1E63-8054-4FD5-A04A1E7A0F7E}"/>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FD8E95CA-10E3-FB10-D8D3-70BC92C5FA1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23</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7499722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24</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1372190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25</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9849146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636C63-1F4A-175F-ED07-CCE52AD8A59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251F289-C09B-3A0F-BE1A-35CB65ECCF1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9282FEB-D6B6-B651-2E33-5CA32A98F983}"/>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7071FAB8-C714-CEE3-D281-BCAD201661E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26</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40874297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8E72E6-FE9C-259F-5E4C-4D7C309FC50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7A8D90B-349E-64AB-026B-13A237593F3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EF7EA4A-846D-C658-4436-0012C6411562}"/>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270A34CD-7623-78AE-082E-0D614308D32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27</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1080692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20891D-4F56-24F8-8B0E-753E0BF2CEF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FE32A5D-3348-088E-B34F-76A233A079A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0296E96-73E5-C74F-FBAB-0E61AF9847C2}"/>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941F1E48-D3BE-24AE-D39A-20756F862CB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28</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6396711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CA8617-64E7-CFC8-683D-6AB73F92F47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881F98C-6069-0977-3D63-13C5B18C2BA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041BE72-A00F-32F6-48B4-09694606AA05}"/>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1EAC3EAE-2690-B369-F436-1FBEE3BAA4A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29</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680449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956AD2-8DFA-C43A-5BAD-D55027DA3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2CD35E4-41DC-3495-B907-05D46B258FA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5602058-B5C7-579C-4167-8A6AA69EFFFB}"/>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DF2A9BC9-E03E-BCA8-84AE-8E14A26AD1C2}"/>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30</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6451588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F85AA0-E344-F0BD-34F4-096D72B59DF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3435EF8-B509-75EA-8A08-90DFD5BC2B7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693E9A-3691-1ECD-B844-62236736EF80}"/>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3FEC89D8-68B8-A8FE-B3F3-B6A4A6E04B0F}"/>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31</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4440586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7C0D28-8753-C891-F99A-3B8C48F655E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56B915F-BC30-3582-F38C-690570FC3C5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5B405F0-D488-C8CB-85E1-45B5B84C8DCF}"/>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A8F4C89C-03FE-6946-5F36-C499FAB225F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32</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86890555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33</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6991866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4F5C12-AEF1-3BD1-8278-CD21580007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8939278-C87E-356A-30C7-5EB13E7FF40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CDF2C84-0778-C473-5ADC-7918BF39E93F}"/>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AB43CFBF-301B-E91B-B3FE-49BA7906613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34</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9903740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F27DDC-F5B1-9E35-EDFD-A1B6F07301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F4C020B-77CD-4B29-9D7C-C4CEFD604EC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6B23BAC-3005-F721-38DD-67BC02E708B9}"/>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9D6D5202-E6FE-D929-86B5-0C06C68C752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35</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05808048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36</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42627674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37</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09664499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BDA9BE-D99B-FBF6-BF0D-E1C1F97263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BC04A47-A86F-90D6-5A7D-8997FC02DB1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66AB22F-486D-6A29-82B2-BF96A420C3F9}"/>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744CB22C-1CDF-160B-FDFC-DC248CFAA311}"/>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38</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2834192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FB80EB-403B-6867-8F1F-D94F5D3355B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B92609C-0E2A-6F75-9F39-D299A70B33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48E2DC0-5B0B-BF32-EA51-04DBBBE76F9B}"/>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C30B23F1-187C-D04D-F35E-EA6EBC6022E9}"/>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39</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628196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14484E-F5AD-64B6-D125-B344B9E2339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FAFABBC-CCCC-F969-445C-7705572D7E4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BCC9DC1-A78B-F3EA-0C1F-E105CA5879AA}"/>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EFBF5AB4-E10F-42F3-30E4-51582B707FA1}"/>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40</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60798541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5FE200-DBCE-EBF9-F967-9557E62A17C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F14F64-F9E3-0A73-7441-7691452AC0B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E04BB43-6B9B-93FC-F193-1DDF487A9217}"/>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2312118E-72C0-3017-2BAF-CC8FC356EDB9}"/>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41</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51480354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F566FD-AE6C-BE2B-8C96-CE5576D66FF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97447CC-02C4-A000-066D-03E6EA1DE1F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5C93301-D1D7-71B0-B921-985E7295474C}"/>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74BA5CC7-5F7B-E70E-F11B-68DCB10E6AA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42</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91687297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7CE16D-53BB-D23E-5DC3-E42680EE5E4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BBA9AD6-E68D-33E7-061A-828E92F785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8171604-E404-2793-6DDC-1B366D244960}"/>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B98C1A91-BD82-55D5-6AF7-D66D094ABA2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43</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60468558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F69463-31DF-54E8-0FE4-747D75C9770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EDBFAD2-B11D-EF7F-4834-0A74B993754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0681EA8-2F29-ED08-C8AF-E82556BD12EF}"/>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D6A3C0D1-6AC6-E763-E956-3411596C37B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44</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21913350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F27C47-562C-BAFB-3ED7-DB263BE074E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DD42F03-6A48-A035-2839-38CC4F10A1F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B686A3A-B312-9E7A-0A53-F6D9962617DA}"/>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2CD25231-4758-7897-2FF2-80BB6A774C2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45</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29415572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194600-3D88-A356-2BE1-AB4340E7B29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B1F2602-3E4D-CC62-5B6C-00915216B7A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494B693-7BEA-3C41-5EC2-C1DC491DE9A3}"/>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4490872A-B9A2-950B-99C8-CBF8ACE08579}"/>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46</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90088327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0857CB-E70E-82E0-36F1-3B465C571A9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42BBF6-31DD-2424-FF17-D3C523E947A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8511078-1516-A37B-D57D-723668B451EE}"/>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012E9C33-EE74-0E13-BA17-FD4E4868DA0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47</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08539941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D8A83F-1AAE-BC19-4393-027AA1A52C9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7A397E7-FC92-7A79-E5DA-A839CA25B73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0DF8F4F-474F-E962-AF65-360530319987}"/>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76744533-8FE8-31F1-636F-08C57EA6A1F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48</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24148564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16DFFE-FCB7-59FD-4CDD-58F3634D41E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C1A2F18-5C5D-6D47-4B6B-3CFAE3A1545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A30EAF4-4FDD-B4AE-3C66-2B47933994FD}"/>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77E5BD4C-B2AA-7434-DC76-CA3B752C746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49</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40300552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A67A22-7AC8-56A8-1BA6-91BFCE29628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747AD52-D0D7-0F09-9EC9-69027947EFA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F28CF64-944C-4C0C-EE2A-BCF08D4F203D}"/>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E7EEBAF6-0A8B-6A47-58E2-210FE8A6F59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81544521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2A1034-85FF-7400-163D-BCC8F39714E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0F1C353-0387-C177-3B78-E3B2B1121E0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EACAE18-6E9D-63B3-5E7F-2F736878FB81}"/>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2AF29379-859B-FFA4-30FC-F6701B420DE1}"/>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50</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78201275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00A29C-4901-2778-C8C8-B8B8B85F455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C699F40-D8FD-D8B3-3A48-88E2E8859EC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7C0A47A-B028-F4B4-9CC9-A0FED550151D}"/>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21FEC287-D7D3-6FA3-FEDF-29BBDFCB441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51</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37848853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CD954F-566E-D899-49D6-A9C398122D7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447BFC3-90CE-7461-4187-10CC2BF524E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4B8058D-0C11-6CC7-702E-EA1605C1AB26}"/>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78ADB262-59DF-2B06-A54B-8A0389C8FF1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52</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29655830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C5A6D7-BB5E-CA02-0959-C0247AF1179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068F7A8-9F44-6C39-42C6-1CB9B8A6AB7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5F917E8-E6E4-8E6B-0BE3-10B118701D07}"/>
              </a:ext>
            </a:extLst>
          </p:cNvPr>
          <p:cNvSpPr>
            <a:spLocks noGrp="1"/>
          </p:cNvSpPr>
          <p:nvPr>
            <p:ph type="body" idx="1"/>
          </p:nvPr>
        </p:nvSpPr>
        <p:spPr/>
        <p:txBody>
          <a:bodyPr>
            <a:normAutofit/>
          </a:bodyPr>
          <a:lstStyle/>
          <a:p>
            <a:pPr indent="-494070"/>
            <a:endParaRPr lang="en-US" dirty="0"/>
          </a:p>
        </p:txBody>
      </p:sp>
      <p:sp>
        <p:nvSpPr>
          <p:cNvPr id="4" name="Slide Number Placeholder 3">
            <a:extLst>
              <a:ext uri="{FF2B5EF4-FFF2-40B4-BE49-F238E27FC236}">
                <a16:creationId xmlns:a16="http://schemas.microsoft.com/office/drawing/2014/main" id="{838F8D9D-39BB-C755-7727-68DCE8BE253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53</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54022803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DD77DF-F4DA-B542-EF41-ED648C40DDF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4203999-3325-D3FD-4B17-BE7BB80A647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9759CA9-FFF7-8BB9-793D-CBD4B8652A5A}"/>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ACEE6C5E-4C14-AF71-C40D-287CD9C4E66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54</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53670348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04CD64-034E-5667-9F37-9C899F12509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0FF5694-9444-DC3B-7082-48CAFAA7197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3EF9CC-2C79-191A-D424-A33E4206F023}"/>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3392E4D4-4490-0E50-799F-6F876310E84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55</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85749593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0E732E-A5AE-E906-C9FD-419C0BD13D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E45C5D5-84EC-D135-04F5-45C898E9D37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4A6DBCE-E1F3-661F-CB4A-C0B8BA76F8FC}"/>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D1425849-EBFE-F24D-D1FE-D21FE70D0D31}"/>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56</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15306661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330213-2008-A88D-80AF-5C05B990A25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70F893B-6909-902C-1C4D-6F59D6549C1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B8681CC-70A5-FE16-2E0A-6DEC0701253F}"/>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9D8360F1-20EC-1543-F527-A7C3EE2B3F12}"/>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57</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79891426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17049F-D113-D441-C7F3-95825EA751D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958DBF-E860-69E0-81B5-679AF3E7AF7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62F9E90-E225-3A0E-9EA2-A444E58B5637}"/>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5C34C4D6-9C16-9712-500F-36B07BBDEB8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58</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70636665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E17420-0462-A529-3356-8320AA7500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126792D-4E40-7EE0-4226-8B6D8185D37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F63AB76-58CB-0D37-A701-667B4794D696}"/>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64E8BC72-3F66-516B-F0A9-F3BD761ED32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59</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247577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27650746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D33004-BB38-3A53-3011-2AAFF7FFF7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3E39491-0CFD-CDF7-4BA4-6EBFCA19B85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F9F389B-5962-2891-0A84-EE3372EFDB2D}"/>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64258749-374F-A009-A077-7B180BC32C12}"/>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60</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89691606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3C5AE2-E432-3CF3-EE61-5DB53F1400F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243356-7535-4AF8-57F6-00A945FC9D8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D055B91-2B00-013D-4E08-9385C8875C19}"/>
              </a:ext>
            </a:extLst>
          </p:cNvPr>
          <p:cNvSpPr>
            <a:spLocks noGrp="1"/>
          </p:cNvSpPr>
          <p:nvPr>
            <p:ph type="body" idx="1"/>
          </p:nvPr>
        </p:nvSpPr>
        <p:spPr/>
        <p:txBody>
          <a:bodyPr>
            <a:normAutofit/>
          </a:bodyPr>
          <a:lstStyle/>
          <a:p>
            <a:pPr indent="-494070"/>
            <a:endParaRPr lang="en-US" dirty="0"/>
          </a:p>
        </p:txBody>
      </p:sp>
      <p:sp>
        <p:nvSpPr>
          <p:cNvPr id="4" name="Slide Number Placeholder 3">
            <a:extLst>
              <a:ext uri="{FF2B5EF4-FFF2-40B4-BE49-F238E27FC236}">
                <a16:creationId xmlns:a16="http://schemas.microsoft.com/office/drawing/2014/main" id="{C22E1AEF-A5C9-DC00-AC80-5B13C4ABCF6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61</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68109892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8FBDA0-960E-E207-9131-488C86CC271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D62534B-2E5F-4F59-439C-CC3E2A0A296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73B1D5F-9029-2F1E-3674-3E63BED5B6F3}"/>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8C05C83F-A655-6486-8801-DE11AD98BD79}"/>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62</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84416780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72AB38-C4E5-450A-3771-2F57ADE7E8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052D3C0-B6BC-2097-18D5-3D898E82C6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753140F-EA7C-5BBF-0920-99151BC8196D}"/>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76B94851-7CE3-4F51-E577-50E0E8D51AA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63</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853056245"/>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DD8680-442C-543E-C568-00E39CC158D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F39A598-CDFA-4D8C-D2B8-F9A075CBC65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C3DD460-13F2-681B-8716-248C706E646A}"/>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83685A6C-FBF7-23BD-7F58-B9442801B107}"/>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64</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77458608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67DACB-8786-440D-C886-94673A44E3D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B417ED3-84F6-284A-12A8-79127332529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303DA5B-45A4-EFC5-6644-49DE6027CF6A}"/>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4DCBC562-D022-8389-D285-ABA7DFBFC7D7}"/>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65</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689543776"/>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5BC241-5248-B8E6-4719-422CF98283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2DAC73B-C4F0-BF52-F0FF-431E9578611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CA47074-9FFA-9844-DE31-E225AD1AFC8F}"/>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7C202815-30C3-211A-DF0C-B379743B7B3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66</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237289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10B1C6-8069-526A-7C05-EAA33806255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98AA764-0D9D-A9F3-CED6-6788DD9681C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208FD11-E090-8592-C3EF-4E55C89B51B4}"/>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180CD719-C159-62FF-C17E-A3DE2F9057A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67</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45996241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ED7FB6-7593-93D8-BCCE-05C70CA04CF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A7E44D2-D45C-BAD3-7308-397E46761B2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3A05ABA-115F-C4D2-E0B8-595E52A8ADE7}"/>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0BEBD110-BA3E-7405-E97D-2FDEBD2CB4E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68</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26106616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14CBE1-104A-726F-E0A2-0B2F78CE7AC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C7FF07A-CA46-0305-1946-9B9B8693AA0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E5DB1A5-96AA-C962-BE85-1C6680FAF84D}"/>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CF9ED635-F58F-9159-B045-D77AA16F1B1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69</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1978635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3EBD1C-09D2-C4F9-226D-04B1333F6D9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35F16DC-2603-8E15-12CF-84A4CB2EB25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E41398F-979B-9023-82D2-0475DEE1F160}"/>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5A038123-DC17-65E3-6A6C-E2B951404C89}"/>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853850755"/>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D6FF53-D530-11FE-F453-4F058DDB740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D02353D-FD98-25FA-7772-6402639F9A6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0FB1936-C818-C2DC-B10D-BD120C33CE39}"/>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9FEFFCC6-8AE4-15CE-4670-91EA7C474567}"/>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70</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872430866"/>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D1493D-B0E3-DC05-D5B5-C56AD141CF2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D25A652-ABF2-94AB-7340-EBA440C4247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098264A-4450-0002-380F-C9FCFA3FAF74}"/>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163E68A8-9001-23D5-686E-965C61AB748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71</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86281064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050005-86E1-9113-6F74-E49C40013F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14C4C00-2044-93B5-F851-9622991657A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28797BE-4EC0-AA43-CD84-47ABBC1DB483}"/>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A705DEA4-E11D-AE08-461D-F582861FB99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72</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968918323"/>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1BD357-499B-AA9A-9A69-B234CF4802B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B44F7D-8367-0F35-44DA-591A8EF49DB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8FBA525-3A80-84F6-6008-2FB40E027CC2}"/>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1AFE526D-45A6-1A21-D6E7-7CD3FFD00B6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73</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975451390"/>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C3727A-AA2C-3D48-967C-E90D3632A8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BA3ED0E-CD22-C458-8560-21DA1479F4E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C805BCB-D7AA-BB36-4AB5-DB6538677712}"/>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A4A639C3-D76F-35C2-BE95-090833118F7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74</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019322455"/>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27E66B-76D0-91A3-D697-3958D6E3C2B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905809D-D1C2-236C-5F78-CE093EDB7C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6464280-BDAC-5CE8-6435-A9434190DE53}"/>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A56A4907-A803-AA52-52AF-1AE9E896CF6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75</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183355"/>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1F639F-A8D4-E749-28A5-0F5F61824A8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7F9151F-F237-9E6D-2DE1-7F83205A570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67978B1-7607-534E-3420-26A077FE54F4}"/>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4AC487E8-1DFF-17B2-6DEF-E2C63097A91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76</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766133412"/>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5319CE-2D08-6A62-16DD-9D9183DC33F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DFFCBDC-DC59-A299-BAAF-9FAF2F5C44A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F48FE0C-E2D9-F027-FBA3-31F5962464F1}"/>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8E308E00-B995-E20B-CDD0-F43A44A6F62F}"/>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77</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722487098"/>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29AE0E-33FE-DB63-14B7-D44E67E515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75A891A-81FD-7F39-1440-EFCB256947B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8B75E2A-562F-A601-784E-43E42599CE6C}"/>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0B32DDB8-B604-B7CB-21FF-303D6C1041B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78</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6953587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09225C-B759-9AB1-2AC1-B3F8F59F8F3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9C3AD4-8108-8B92-91C2-188045CC1A7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F9C749D-CDDE-9C4A-6D2F-321C06CBCB99}"/>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23D3994B-A305-A093-30F2-BD684A7426F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8</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6665776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BB3687-29C0-7FDE-4620-F2E29956331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800CED8-7D1C-C1E4-9470-E71526AB25B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96F94DA-077D-2929-4140-EB9F27165BE9}"/>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BEC3B596-AE99-7ACB-C8FE-DA38A582E632}"/>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9</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071295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9567E7CF-E1C7-4EFD-B6F4-83A3CE20783A}"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9BBBD588-EE94-4865-806B-7E088582BA9C}"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F2D66D22-8E2E-428B-9A04-6E465AEF66A2}"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2pPr>
              <a:defRPr sz="20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3A28622A-868B-4626-B788-F10EB9D3EEB5}" type="slidenum">
              <a:rPr lang="en-US"/>
              <a:pPr>
                <a:defRPr/>
              </a:pPr>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E40FDDDF-F98D-420A-81A2-8B3C1AB069CA}"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48FF7268-2665-4943-B8CE-EB751F103B7A}"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endParaRPr lang="en-US"/>
          </a:p>
        </p:txBody>
      </p:sp>
      <p:sp>
        <p:nvSpPr>
          <p:cNvPr id="8" name="Rectangle 5"/>
          <p:cNvSpPr>
            <a:spLocks noGrp="1" noChangeArrowheads="1"/>
          </p:cNvSpPr>
          <p:nvPr>
            <p:ph type="ftr" sz="quarter" idx="11"/>
          </p:nvPr>
        </p:nvSpPr>
        <p:spPr/>
        <p:txBody>
          <a:bodyPr/>
          <a:lstStyle>
            <a:lvl1pPr>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vl1pPr>
          </a:lstStyle>
          <a:p>
            <a:pPr>
              <a:defRPr/>
            </a:pPr>
            <a:fld id="{C6502DC0-D13A-4205-BCE5-6A6AA8D6BF0E}"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8D1D8D5D-689F-4034-8C4B-55586FEE0A9B}"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pPr>
              <a:defRPr/>
            </a:pPr>
            <a:fld id="{9813BFB7-B055-4F63-A8AD-BBE338EEABC9}"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2CB5DCA6-A020-4D4C-8C9D-ADF32EE07864}"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C143D0CC-A0E5-4010-ACD6-36E6FB96DF12}"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lvl1pPr>
              <a:defRPr sz="1400" smtClean="0">
                <a:latin typeface="Arial"/>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lvl1pPr algn="ctr">
              <a:defRPr sz="1400" smtClean="0">
                <a:latin typeface="Arial"/>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lvl1pPr algn="r">
              <a:defRPr sz="1400" smtClean="0">
                <a:latin typeface="Arial"/>
              </a:defRPr>
            </a:lvl1pPr>
          </a:lstStyle>
          <a:p>
            <a:pPr>
              <a:defRPr/>
            </a:pPr>
            <a:fld id="{1D4EB3C1-8F9D-42EF-9E85-3A89EB64C53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a:ea typeface="ＭＳ Ｐゴシック" pitchFamily="1" charset="-128"/>
        </a:defRPr>
      </a:lvl2pPr>
      <a:lvl3pPr algn="ctr" rtl="0" eaLnBrk="0" fontAlgn="base" hangingPunct="0">
        <a:spcBef>
          <a:spcPct val="0"/>
        </a:spcBef>
        <a:spcAft>
          <a:spcPct val="0"/>
        </a:spcAft>
        <a:defRPr sz="4400">
          <a:solidFill>
            <a:schemeClr val="tx2"/>
          </a:solidFill>
          <a:latin typeface="Arial"/>
          <a:ea typeface="ＭＳ Ｐゴシック" pitchFamily="1" charset="-128"/>
        </a:defRPr>
      </a:lvl3pPr>
      <a:lvl4pPr algn="ctr" rtl="0" eaLnBrk="0" fontAlgn="base" hangingPunct="0">
        <a:spcBef>
          <a:spcPct val="0"/>
        </a:spcBef>
        <a:spcAft>
          <a:spcPct val="0"/>
        </a:spcAft>
        <a:defRPr sz="4400">
          <a:solidFill>
            <a:schemeClr val="tx2"/>
          </a:solidFill>
          <a:latin typeface="Arial"/>
          <a:ea typeface="ＭＳ Ｐゴシック" pitchFamily="1" charset="-128"/>
        </a:defRPr>
      </a:lvl4pPr>
      <a:lvl5pPr algn="ctr" rtl="0" eaLnBrk="0" fontAlgn="base" hangingPunct="0">
        <a:spcBef>
          <a:spcPct val="0"/>
        </a:spcBef>
        <a:spcAft>
          <a:spcPct val="0"/>
        </a:spcAft>
        <a:defRPr sz="4400">
          <a:solidFill>
            <a:schemeClr val="tx2"/>
          </a:solidFill>
          <a:latin typeface="Arial"/>
          <a:ea typeface="ＭＳ Ｐゴシック" pitchFamily="1" charset="-128"/>
        </a:defRPr>
      </a:lvl5pPr>
      <a:lvl6pPr marL="457200" algn="ctr" rtl="0" fontAlgn="base">
        <a:spcBef>
          <a:spcPct val="0"/>
        </a:spcBef>
        <a:spcAft>
          <a:spcPct val="0"/>
        </a:spcAft>
        <a:defRPr sz="4400">
          <a:solidFill>
            <a:schemeClr val="tx2"/>
          </a:solidFill>
          <a:latin typeface="Arial"/>
          <a:ea typeface="ＭＳ Ｐゴシック" pitchFamily="1" charset="-128"/>
        </a:defRPr>
      </a:lvl6pPr>
      <a:lvl7pPr marL="914400" algn="ctr" rtl="0" fontAlgn="base">
        <a:spcBef>
          <a:spcPct val="0"/>
        </a:spcBef>
        <a:spcAft>
          <a:spcPct val="0"/>
        </a:spcAft>
        <a:defRPr sz="4400">
          <a:solidFill>
            <a:schemeClr val="tx2"/>
          </a:solidFill>
          <a:latin typeface="Arial"/>
          <a:ea typeface="ＭＳ Ｐゴシック" pitchFamily="1" charset="-128"/>
        </a:defRPr>
      </a:lvl7pPr>
      <a:lvl8pPr marL="1371600" algn="ctr" rtl="0" fontAlgn="base">
        <a:spcBef>
          <a:spcPct val="0"/>
        </a:spcBef>
        <a:spcAft>
          <a:spcPct val="0"/>
        </a:spcAft>
        <a:defRPr sz="4400">
          <a:solidFill>
            <a:schemeClr val="tx2"/>
          </a:solidFill>
          <a:latin typeface="Arial"/>
          <a:ea typeface="ＭＳ Ｐゴシック" pitchFamily="1" charset="-128"/>
        </a:defRPr>
      </a:lvl8pPr>
      <a:lvl9pPr marL="1828800" algn="ctr" rtl="0" fontAlgn="base">
        <a:spcBef>
          <a:spcPct val="0"/>
        </a:spcBef>
        <a:spcAft>
          <a:spcPct val="0"/>
        </a:spcAft>
        <a:defRPr sz="4400">
          <a:solidFill>
            <a:schemeClr val="tx2"/>
          </a:solidFill>
          <a:latin typeface="Arial"/>
          <a:ea typeface="ＭＳ Ｐゴシック"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stretch>
            <a:fillRect/>
          </a:stretch>
        </p:blipFill>
        <p:spPr bwMode="auto">
          <a:xfrm>
            <a:off x="0" y="0"/>
            <a:ext cx="9145588" cy="6859588"/>
          </a:xfrm>
          <a:prstGeom prst="rect">
            <a:avLst/>
          </a:prstGeom>
          <a:noFill/>
          <a:ln w="9525">
            <a:noFill/>
            <a:miter lim="800000"/>
          </a:ln>
        </p:spPr>
      </p:pic>
      <p:pic>
        <p:nvPicPr>
          <p:cNvPr id="3075" name="Picture 7"/>
          <p:cNvPicPr>
            <a:picLocks noChangeAspect="1" noChangeArrowheads="1"/>
          </p:cNvPicPr>
          <p:nvPr/>
        </p:nvPicPr>
        <p:blipFill>
          <a:blip r:embed="rId4"/>
          <a:srcRect l="5173"/>
          <a:stretch>
            <a:fillRect/>
          </a:stretch>
        </p:blipFill>
        <p:spPr bwMode="auto">
          <a:xfrm>
            <a:off x="0" y="3886200"/>
            <a:ext cx="8382000" cy="1304925"/>
          </a:xfrm>
          <a:prstGeom prst="rect">
            <a:avLst/>
          </a:prstGeom>
          <a:noFill/>
          <a:ln w="9525">
            <a:noFill/>
            <a:miter lim="800000"/>
          </a:ln>
        </p:spPr>
      </p:pic>
      <p:pic>
        <p:nvPicPr>
          <p:cNvPr id="3076" name="Picture 4"/>
          <p:cNvPicPr>
            <a:picLocks noChangeAspect="1" noChangeArrowheads="1"/>
          </p:cNvPicPr>
          <p:nvPr/>
        </p:nvPicPr>
        <p:blipFill>
          <a:blip r:embed="rId5"/>
          <a:stretch>
            <a:fillRect/>
          </a:stretch>
        </p:blipFill>
        <p:spPr bwMode="auto">
          <a:xfrm>
            <a:off x="3810000" y="3886200"/>
            <a:ext cx="4495800" cy="1284288"/>
          </a:xfrm>
          <a:prstGeom prst="rect">
            <a:avLst/>
          </a:prstGeom>
          <a:noFill/>
          <a:ln w="9525">
            <a:noFill/>
            <a:miter lim="800000"/>
          </a:ln>
        </p:spPr>
      </p:pic>
      <p:pic>
        <p:nvPicPr>
          <p:cNvPr id="3077" name="Picture 5"/>
          <p:cNvPicPr>
            <a:picLocks noChangeAspect="1" noChangeArrowheads="1"/>
          </p:cNvPicPr>
          <p:nvPr/>
        </p:nvPicPr>
        <p:blipFill>
          <a:blip r:embed="rId6"/>
          <a:stretch>
            <a:fillRect/>
          </a:stretch>
        </p:blipFill>
        <p:spPr bwMode="auto">
          <a:xfrm>
            <a:off x="1296988" y="5334000"/>
            <a:ext cx="6604000" cy="492125"/>
          </a:xfrm>
          <a:prstGeom prst="rect">
            <a:avLst/>
          </a:prstGeom>
          <a:noFill/>
          <a:ln w="9525">
            <a:noFill/>
            <a:miter lim="800000"/>
          </a:ln>
        </p:spPr>
      </p:pic>
      <p:sp>
        <p:nvSpPr>
          <p:cNvPr id="3078" name="Rectangle 6"/>
          <p:cNvSpPr>
            <a:spLocks noGrp="1" noChangeArrowheads="1"/>
          </p:cNvSpPr>
          <p:nvPr>
            <p:ph type="subTitle" idx="1"/>
          </p:nvPr>
        </p:nvSpPr>
        <p:spPr>
          <a:xfrm>
            <a:off x="685800" y="838200"/>
            <a:ext cx="7772400" cy="2209800"/>
          </a:xfrm>
          <a:noFill/>
        </p:spPr>
        <p:txBody>
          <a:bodyPr/>
          <a:lstStyle/>
          <a:p>
            <a:pPr eaLnBrk="1" hangingPunct="1"/>
            <a:r>
              <a:rPr lang="en-US" sz="3600" b="1" kern="1200" dirty="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rPr>
              <a:t>Solid and Hazardous Waste/Recycling Administrative/Judicial Developments:</a:t>
            </a:r>
            <a:br>
              <a:rPr lang="en-US" sz="3600" b="1" kern="120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rPr>
            </a:br>
            <a:r>
              <a:rPr lang="en-US" sz="3600" b="1" kern="120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rPr>
              <a:t>2024 – 2025</a:t>
            </a:r>
            <a:endParaRPr lang="en-US" sz="3600" b="1" kern="1200" dirty="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endParaRPr>
          </a:p>
          <a:p>
            <a:pPr eaLnBrk="1" hangingPunct="1"/>
            <a:endParaRPr lang="en-US" sz="3600" b="1" kern="1200" dirty="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endParaRPr>
          </a:p>
          <a:p>
            <a:pPr eaLnBrk="1" hangingPunct="1"/>
            <a:endParaRPr lang="en-US" sz="3600" b="1" kern="1200" dirty="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endParaRPr>
          </a:p>
          <a:p>
            <a:pPr eaLnBrk="1" hangingPunct="1"/>
            <a:endParaRPr lang="en-US" sz="3600" b="1" kern="1200" dirty="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endParaRPr>
          </a:p>
          <a:p>
            <a:pPr eaLnBrk="1" hangingPunct="1"/>
            <a:endParaRPr lang="en-US" sz="3600" b="1" kern="1200" dirty="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endParaRPr>
          </a:p>
          <a:p>
            <a:pPr eaLnBrk="1" hangingPunct="1"/>
            <a:r>
              <a:rPr lang="en-US" sz="3600" b="1" kern="1200" dirty="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rPr>
              <a:t> </a:t>
            </a:r>
            <a:endParaRPr lang="en-US" sz="5400" b="1" dirty="0">
              <a:solidFill>
                <a:schemeClr val="bg1"/>
              </a:solidFill>
              <a:latin typeface="HelveticaNeueLT Com 25 UltLt" pitchFamily="34" charset="0"/>
            </a:endParaRPr>
          </a:p>
        </p:txBody>
      </p:sp>
      <p:sp>
        <p:nvSpPr>
          <p:cNvPr id="2" name="Slide Number Placeholder 1"/>
          <p:cNvSpPr>
            <a:spLocks noGrp="1"/>
          </p:cNvSpPr>
          <p:nvPr>
            <p:ph type="sldNum" sz="quarter" idx="12"/>
          </p:nvPr>
        </p:nvSpPr>
        <p:spPr/>
        <p:txBody>
          <a:bodyPr/>
          <a:lstStyle/>
          <a:p>
            <a:pPr>
              <a:defRPr/>
            </a:pPr>
            <a:fld id="{9567E7CF-E1C7-4EFD-B6F4-83A3CE20783A}" type="slidenum">
              <a:rPr lang="en-US" smtClean="0"/>
              <a:pPr>
                <a:defRPr/>
              </a:pPr>
              <a:t>1</a:t>
            </a:fld>
            <a:endParaRPr lang="en-US"/>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00100" y="0"/>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Release Reporting/CERCLA Enforcement: U.S. Environmental Protection Agency and Xenia, Ohio Food Facility Enter into Consent Agreement</a:t>
            </a:r>
            <a:endParaRPr lang="en-US" sz="2200" b="1" i="0" cap="all" dirty="0">
              <a:solidFill>
                <a:schemeClr val="bg1"/>
              </a:solidFill>
              <a:effectLst/>
              <a:latin typeface="+mj-lt"/>
              <a:cs typeface="Times New Roman" panose="02020603050405020304" pitchFamily="18" charset="0"/>
            </a:endParaRPr>
          </a:p>
        </p:txBody>
      </p:sp>
      <p:sp>
        <p:nvSpPr>
          <p:cNvPr id="6" name="Rectangle 16"/>
          <p:cNvSpPr txBox="1">
            <a:spLocks noChangeArrowheads="1"/>
          </p:cNvSpPr>
          <p:nvPr/>
        </p:nvSpPr>
        <p:spPr bwMode="auto">
          <a:xfrm>
            <a:off x="800100" y="1524000"/>
            <a:ext cx="81153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indent="0" algn="l" defTabSz="914400" rtl="0" eaLnBrk="0" fontAlgn="base" latinLnBrk="0" hangingPunct="0">
              <a:lnSpc>
                <a:spcPct val="100000"/>
              </a:lnSpc>
              <a:spcBef>
                <a:spcPct val="0"/>
              </a:spcBef>
              <a:spcAft>
                <a:spcPct val="0"/>
              </a:spcAft>
              <a:buClrTx/>
              <a:buSzTx/>
              <a:buFontTx/>
              <a:buNone/>
              <a:defRPr/>
            </a:pPr>
            <a:r>
              <a:rPr lang="en-US" sz="1450" b="0" i="0" dirty="0">
                <a:solidFill>
                  <a:srgbClr val="444444"/>
                </a:solidFill>
                <a:effectLst/>
                <a:latin typeface="Times New Roman" panose="02020603050405020304" pitchFamily="18" charset="0"/>
                <a:cs typeface="Times New Roman" panose="02020603050405020304" pitchFamily="18" charset="0"/>
              </a:rPr>
              <a:t>The Environmental Protection Agency and Bob Evans Farms, Inc. entered into a June 6th Consent Agreement and Final Order addressing an alleged violation of the Comprehensive Environmental Response, Compensation, and Liability Act. See Docket No. CERCLA-05-2024-0006.</a:t>
            </a:r>
          </a:p>
          <a:p>
            <a:pPr marL="0" marR="0" lvl="1" indent="0" algn="l" defTabSz="914400" rtl="0" eaLnBrk="0" fontAlgn="base" latinLnBrk="0" hangingPunct="0">
              <a:lnSpc>
                <a:spcPct val="100000"/>
              </a:lnSpc>
              <a:spcBef>
                <a:spcPct val="0"/>
              </a:spcBef>
              <a:spcAft>
                <a:spcPct val="0"/>
              </a:spcAft>
              <a:buClrTx/>
              <a:buSzTx/>
              <a:buFontTx/>
              <a:buNone/>
              <a:defRPr/>
            </a:pPr>
            <a:endParaRPr kumimoji="0" lang="en-US" sz="1450" u="none" strike="noStrike" kern="1200" cap="none" spc="0" normalizeH="0" baseline="0" noProof="0" dirty="0">
              <a:ln>
                <a:noFill/>
              </a:ln>
              <a:solidFill>
                <a:srgbClr val="444444"/>
              </a:solidFill>
              <a:uLnTx/>
              <a:uFillTx/>
              <a:latin typeface="Times New Roman" panose="02020603050405020304" pitchFamily="18" charset="0"/>
              <a:cs typeface="Times New Roman" panose="02020603050405020304" pitchFamily="18" charset="0"/>
            </a:endParaRPr>
          </a:p>
          <a:p>
            <a:pPr marL="0" marR="0" lvl="1" indent="0" algn="l" defTabSz="914400" rtl="0" eaLnBrk="0" fontAlgn="base" latinLnBrk="0" hangingPunct="0">
              <a:lnSpc>
                <a:spcPct val="100000"/>
              </a:lnSpc>
              <a:spcBef>
                <a:spcPct val="0"/>
              </a:spcBef>
              <a:spcAft>
                <a:spcPct val="0"/>
              </a:spcAft>
              <a:buClrTx/>
              <a:buSzTx/>
              <a:buFontTx/>
              <a:buNone/>
              <a:defRPr/>
            </a:pPr>
            <a:r>
              <a:rPr lang="en-US" sz="1450" b="0" i="0" dirty="0">
                <a:solidFill>
                  <a:srgbClr val="444444"/>
                </a:solidFill>
                <a:effectLst/>
                <a:latin typeface="Times New Roman" panose="02020603050405020304" pitchFamily="18" charset="0"/>
                <a:cs typeface="Times New Roman" panose="02020603050405020304" pitchFamily="18" charset="0"/>
              </a:rPr>
              <a:t>Section 103 of CERCLA requires a facility to immediately notify the National Response Center of any release of hazardous substances in an amount equal to or greater than the Reportable Quantity (“RQ”) for that substance. </a:t>
            </a:r>
          </a:p>
          <a:p>
            <a:pPr marL="0" marR="0" lvl="1" indent="0" algn="l" defTabSz="914400" rtl="0" eaLnBrk="0" fontAlgn="base" latinLnBrk="0" hangingPunct="0">
              <a:lnSpc>
                <a:spcPct val="100000"/>
              </a:lnSpc>
              <a:spcBef>
                <a:spcPct val="0"/>
              </a:spcBef>
              <a:spcAft>
                <a:spcPct val="0"/>
              </a:spcAft>
              <a:buClrTx/>
              <a:buSzTx/>
              <a:buFontTx/>
              <a:buNone/>
              <a:defRPr/>
            </a:pPr>
            <a:endParaRPr lang="en-US" sz="1450" dirty="0">
              <a:solidFill>
                <a:srgbClr val="444444"/>
              </a:solidFill>
              <a:latin typeface="Times New Roman" panose="02020603050405020304" pitchFamily="18" charset="0"/>
              <a:cs typeface="Times New Roman" panose="02020603050405020304" pitchFamily="18" charset="0"/>
            </a:endParaRPr>
          </a:p>
          <a:p>
            <a:pPr marL="0" marR="0" lvl="1" indent="0" algn="l" defTabSz="914400" rtl="0" eaLnBrk="0" fontAlgn="base" latinLnBrk="0" hangingPunct="0">
              <a:lnSpc>
                <a:spcPct val="100000"/>
              </a:lnSpc>
              <a:spcBef>
                <a:spcPct val="0"/>
              </a:spcBef>
              <a:spcAft>
                <a:spcPct val="0"/>
              </a:spcAft>
              <a:buClrTx/>
              <a:buSzTx/>
              <a:buFontTx/>
              <a:buNone/>
              <a:defRPr/>
            </a:pPr>
            <a:r>
              <a:rPr lang="en-US" sz="1450" b="0" i="0" dirty="0">
                <a:solidFill>
                  <a:srgbClr val="444444"/>
                </a:solidFill>
                <a:effectLst/>
                <a:latin typeface="Times New Roman" panose="02020603050405020304" pitchFamily="18" charset="0"/>
                <a:cs typeface="Times New Roman" panose="02020603050405020304" pitchFamily="18" charset="0"/>
              </a:rPr>
              <a:t>In order for a release to be considered reportable under CERCLA, there are three criteria which must be met:</a:t>
            </a:r>
          </a:p>
          <a:p>
            <a:pPr marL="0" marR="0" lvl="1" indent="0" algn="l" defTabSz="914400" rtl="0" eaLnBrk="0" fontAlgn="base" latinLnBrk="0" hangingPunct="0">
              <a:lnSpc>
                <a:spcPct val="100000"/>
              </a:lnSpc>
              <a:spcBef>
                <a:spcPct val="0"/>
              </a:spcBef>
              <a:spcAft>
                <a:spcPct val="0"/>
              </a:spcAft>
              <a:buClrTx/>
              <a:buSzTx/>
              <a:buFontTx/>
              <a:buNone/>
              <a:defRPr/>
            </a:pPr>
            <a:endParaRPr lang="en-US" sz="1450" b="0" i="0" dirty="0">
              <a:solidFill>
                <a:srgbClr val="444444"/>
              </a:solidFill>
              <a:effectLst/>
              <a:latin typeface="Times New Roman" panose="02020603050405020304" pitchFamily="18" charset="0"/>
              <a:cs typeface="Times New Roman" panose="02020603050405020304" pitchFamily="18" charset="0"/>
            </a:endParaRPr>
          </a:p>
          <a:p>
            <a:pPr lvl="2">
              <a:lnSpc>
                <a:spcPts val="2250"/>
              </a:lnSpc>
              <a:buFont typeface="Arial" panose="020B0604020202020204" pitchFamily="34" charset="0"/>
              <a:buChar char="•"/>
            </a:pPr>
            <a:r>
              <a:rPr lang="en-US" sz="1450" b="0" i="0" dirty="0">
                <a:solidFill>
                  <a:srgbClr val="444444"/>
                </a:solidFill>
                <a:effectLst/>
                <a:latin typeface="Times New Roman" panose="02020603050405020304" pitchFamily="18" charset="0"/>
                <a:cs typeface="Times New Roman" panose="02020603050405020304" pitchFamily="18" charset="0"/>
              </a:rPr>
              <a:t>Be into the environment.</a:t>
            </a:r>
          </a:p>
          <a:p>
            <a:pPr lvl="2">
              <a:lnSpc>
                <a:spcPts val="2250"/>
              </a:lnSpc>
              <a:buFont typeface="Arial" panose="020B0604020202020204" pitchFamily="34" charset="0"/>
              <a:buChar char="•"/>
            </a:pPr>
            <a:r>
              <a:rPr lang="en-US" sz="1450" b="0" i="0" dirty="0">
                <a:solidFill>
                  <a:srgbClr val="444444"/>
                </a:solidFill>
                <a:effectLst/>
                <a:latin typeface="Times New Roman" panose="02020603050405020304" pitchFamily="18" charset="0"/>
                <a:cs typeface="Times New Roman" panose="02020603050405020304" pitchFamily="18" charset="0"/>
              </a:rPr>
              <a:t>Be equal to or exceed the RQ for a particular hazardous substance.</a:t>
            </a:r>
          </a:p>
          <a:p>
            <a:pPr lvl="2">
              <a:lnSpc>
                <a:spcPts val="2250"/>
              </a:lnSpc>
              <a:buFont typeface="Arial" panose="020B0604020202020204" pitchFamily="34" charset="0"/>
              <a:buChar char="•"/>
            </a:pPr>
            <a:r>
              <a:rPr lang="en-US" sz="1450" b="0" i="0" dirty="0">
                <a:solidFill>
                  <a:srgbClr val="444444"/>
                </a:solidFill>
                <a:effectLst/>
                <a:latin typeface="Times New Roman" panose="02020603050405020304" pitchFamily="18" charset="0"/>
                <a:cs typeface="Times New Roman" panose="02020603050405020304" pitchFamily="18" charset="0"/>
              </a:rPr>
              <a:t>Occur within a 24-hour period.</a:t>
            </a:r>
          </a:p>
          <a:p>
            <a:pPr>
              <a:lnSpc>
                <a:spcPts val="2250"/>
              </a:lnSpc>
            </a:pPr>
            <a:endParaRPr lang="en-US" sz="1450" b="0" i="0" dirty="0">
              <a:solidFill>
                <a:srgbClr val="444444"/>
              </a:solidFill>
              <a:effectLst/>
              <a:latin typeface="Times New Roman" panose="02020603050405020304" pitchFamily="18" charset="0"/>
              <a:cs typeface="Times New Roman" panose="02020603050405020304" pitchFamily="18" charset="0"/>
            </a:endParaRPr>
          </a:p>
          <a:p>
            <a:pPr>
              <a:lnSpc>
                <a:spcPts val="2250"/>
              </a:lnSpc>
            </a:pPr>
            <a:r>
              <a:rPr lang="en-US" sz="1450" b="0" i="0" dirty="0">
                <a:solidFill>
                  <a:srgbClr val="444444"/>
                </a:solidFill>
                <a:effectLst/>
                <a:latin typeface="Times New Roman" panose="02020603050405020304" pitchFamily="18" charset="0"/>
                <a:cs typeface="Times New Roman" panose="02020603050405020304" pitchFamily="18" charset="0"/>
              </a:rPr>
              <a:t>The terms “environment” and “facility” are very broadly defined by CERCLA.</a:t>
            </a:r>
          </a:p>
          <a:p>
            <a:pPr marL="0" lvl="1">
              <a:defRPr/>
            </a:pPr>
            <a:r>
              <a:rPr lang="en-US" sz="1450" dirty="0">
                <a:solidFill>
                  <a:srgbClr val="444444"/>
                </a:solidFill>
                <a:latin typeface="Times New Roman" panose="02020603050405020304" pitchFamily="18" charset="0"/>
                <a:cs typeface="Times New Roman" panose="02020603050405020304" pitchFamily="18" charset="0"/>
              </a:rPr>
              <a:t>O</a:t>
            </a:r>
            <a:r>
              <a:rPr lang="en-US" sz="1450" b="0" i="0" dirty="0">
                <a:solidFill>
                  <a:srgbClr val="444444"/>
                </a:solidFill>
                <a:effectLst/>
                <a:latin typeface="Times New Roman" panose="02020603050405020304" pitchFamily="18" charset="0"/>
                <a:cs typeface="Times New Roman" panose="02020603050405020304" pitchFamily="18" charset="0"/>
              </a:rPr>
              <a:t>n July 14, 2023, at or about 9:30 P.M., a release occurred from Evans Farms facility of approximately 634 lbs. of anhydrous ammonia (“the release”). </a:t>
            </a:r>
          </a:p>
          <a:p>
            <a:pPr marL="0" lvl="1">
              <a:defRPr/>
            </a:pPr>
            <a:endParaRPr lang="en-US" sz="1450" dirty="0">
              <a:solidFill>
                <a:srgbClr val="444444"/>
              </a:solidFill>
              <a:latin typeface="Times New Roman" panose="02020603050405020304" pitchFamily="18" charset="0"/>
              <a:cs typeface="Times New Roman" panose="02020603050405020304" pitchFamily="18" charset="0"/>
            </a:endParaRPr>
          </a:p>
          <a:p>
            <a:pPr marL="0" lvl="1">
              <a:defRPr/>
            </a:pPr>
            <a:r>
              <a:rPr lang="en-US" sz="1450" b="0" i="0" dirty="0">
                <a:solidFill>
                  <a:srgbClr val="444444"/>
                </a:solidFill>
                <a:effectLst/>
                <a:latin typeface="Times New Roman" panose="02020603050405020304" pitchFamily="18" charset="0"/>
                <a:cs typeface="Times New Roman" panose="02020603050405020304" pitchFamily="18" charset="0"/>
              </a:rPr>
              <a:t>In a 24-hour time period, the release of the anhydrous ammonia is stated to have exceeded 100 lbs. </a:t>
            </a:r>
          </a:p>
          <a:p>
            <a:pPr marL="0" lvl="1">
              <a:defRPr/>
            </a:pPr>
            <a:endParaRPr lang="en-US" sz="1450" dirty="0">
              <a:solidFill>
                <a:srgbClr val="444444"/>
              </a:solidFill>
              <a:latin typeface="Times New Roman" panose="02020603050405020304" pitchFamily="18" charset="0"/>
              <a:cs typeface="Times New Roman" panose="02020603050405020304" pitchFamily="18" charset="0"/>
            </a:endParaRPr>
          </a:p>
          <a:p>
            <a:pPr marL="0" lvl="1">
              <a:defRPr/>
            </a:pPr>
            <a:r>
              <a:rPr lang="en-US" sz="1450" b="0" i="0" dirty="0">
                <a:solidFill>
                  <a:srgbClr val="444444"/>
                </a:solidFill>
                <a:effectLst/>
                <a:latin typeface="Times New Roman" panose="02020603050405020304" pitchFamily="18" charset="0"/>
                <a:cs typeface="Times New Roman" panose="02020603050405020304" pitchFamily="18" charset="0"/>
              </a:rPr>
              <a:t>The release is stated to have spilled, leaked, emitted, discharged, or escaped into the ambient air.</a:t>
            </a:r>
            <a:endParaRPr kumimoji="0" lang="en-US" sz="1450" b="0" i="0" u="none" strike="noStrike" kern="1200" cap="none" spc="0" normalizeH="0" baseline="0" noProof="0" dirty="0">
              <a:ln>
                <a:noFill/>
              </a:ln>
              <a:solidFill>
                <a:srgbClr val="444444"/>
              </a:solidFill>
              <a:effectLst/>
              <a:uLnTx/>
              <a:uFillTx/>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10</a:t>
            </a:fld>
            <a:endParaRPr kumimoji="0" lang="en-US" sz="1400" b="0" i="0" u="none" strike="noStrike" kern="1200" cap="none" spc="0" normalizeH="0" baseline="0" noProof="0" dirty="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58023939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609600" y="21566"/>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Release Reporting/CERCLA Enforcement: U.S. Environmental Protection Agency and Xenia, Ohio Food Facility Enter into Consent Agreement</a:t>
            </a:r>
            <a:endParaRPr lang="en-US" sz="2200" b="1" i="0" cap="all" dirty="0">
              <a:solidFill>
                <a:schemeClr val="bg1"/>
              </a:solidFill>
              <a:effectLst/>
              <a:latin typeface="+mj-lt"/>
              <a:cs typeface="Times New Roman" panose="02020603050405020304" pitchFamily="18" charset="0"/>
            </a:endParaRPr>
          </a:p>
        </p:txBody>
      </p:sp>
      <p:sp>
        <p:nvSpPr>
          <p:cNvPr id="6" name="Rectangle 16"/>
          <p:cNvSpPr txBox="1">
            <a:spLocks noChangeArrowheads="1"/>
          </p:cNvSpPr>
          <p:nvPr/>
        </p:nvSpPr>
        <p:spPr bwMode="auto">
          <a:xfrm>
            <a:off x="800100" y="1524000"/>
            <a:ext cx="7543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indent="0" algn="l" defTabSz="914400" rtl="0" eaLnBrk="0" fontAlgn="base" latinLnBrk="0" hangingPunct="0">
              <a:lnSpc>
                <a:spcPct val="100000"/>
              </a:lnSpc>
              <a:spcBef>
                <a:spcPct val="0"/>
              </a:spcBef>
              <a:spcAft>
                <a:spcPct val="0"/>
              </a:spcAft>
              <a:buClrTx/>
              <a:buSzTx/>
              <a:buFontTx/>
              <a:buNone/>
              <a:defRPr/>
            </a:pPr>
            <a:r>
              <a:rPr lang="en-US" sz="2000" b="0" i="0" dirty="0">
                <a:solidFill>
                  <a:srgbClr val="444444"/>
                </a:solidFill>
                <a:effectLst/>
                <a:latin typeface="Times New Roman" panose="02020603050405020304" pitchFamily="18" charset="0"/>
                <a:cs typeface="Times New Roman" panose="02020603050405020304" pitchFamily="18" charset="0"/>
              </a:rPr>
              <a:t>Evans Farms is stated to have had knowledge of the release on July 14, 2023, at 9:30 P.M. Further, it alleges that the release was one for which notice was required under Section 103(a) of CERCLA. </a:t>
            </a:r>
          </a:p>
          <a:p>
            <a:pPr marL="0" marR="0" lvl="1" indent="0" algn="l" defTabSz="914400" rtl="0" eaLnBrk="0" fontAlgn="base" latinLnBrk="0" hangingPunct="0">
              <a:lnSpc>
                <a:spcPct val="100000"/>
              </a:lnSpc>
              <a:spcBef>
                <a:spcPct val="0"/>
              </a:spcBef>
              <a:spcAft>
                <a:spcPct val="0"/>
              </a:spcAft>
              <a:buClrTx/>
              <a:buSzTx/>
              <a:buFontTx/>
              <a:buNone/>
              <a:defRPr/>
            </a:pPr>
            <a:endParaRPr lang="en-US" sz="2000" dirty="0">
              <a:solidFill>
                <a:srgbClr val="444444"/>
              </a:solidFill>
              <a:latin typeface="Times New Roman" panose="02020603050405020304" pitchFamily="18" charset="0"/>
              <a:cs typeface="Times New Roman" panose="02020603050405020304" pitchFamily="18" charset="0"/>
            </a:endParaRPr>
          </a:p>
          <a:p>
            <a:pPr marL="0" marR="0" lvl="1" indent="0" algn="l" defTabSz="914400" rtl="0" eaLnBrk="0" fontAlgn="base" latinLnBrk="0" hangingPunct="0">
              <a:lnSpc>
                <a:spcPct val="100000"/>
              </a:lnSpc>
              <a:spcBef>
                <a:spcPct val="0"/>
              </a:spcBef>
              <a:spcAft>
                <a:spcPct val="0"/>
              </a:spcAft>
              <a:buClrTx/>
              <a:buSzTx/>
              <a:buFontTx/>
              <a:buNone/>
              <a:defRPr/>
            </a:pPr>
            <a:r>
              <a:rPr lang="en-US" sz="2000" b="0" i="0" dirty="0">
                <a:solidFill>
                  <a:srgbClr val="444444"/>
                </a:solidFill>
                <a:effectLst/>
                <a:latin typeface="Times New Roman" panose="02020603050405020304" pitchFamily="18" charset="0"/>
                <a:cs typeface="Times New Roman" panose="02020603050405020304" pitchFamily="18" charset="0"/>
              </a:rPr>
              <a:t>Evans Farms is stated to have notified the National Response Center of the release on July 15, 2023, at 11:52 A.M. </a:t>
            </a:r>
          </a:p>
          <a:p>
            <a:pPr marL="0" marR="0" lvl="1" indent="0" algn="l" defTabSz="914400" rtl="0" eaLnBrk="0" fontAlgn="base" latinLnBrk="0" hangingPunct="0">
              <a:lnSpc>
                <a:spcPct val="100000"/>
              </a:lnSpc>
              <a:spcBef>
                <a:spcPct val="0"/>
              </a:spcBef>
              <a:spcAft>
                <a:spcPct val="0"/>
              </a:spcAft>
              <a:buClrTx/>
              <a:buSzTx/>
              <a:buFontTx/>
              <a:buNone/>
              <a:defRPr/>
            </a:pPr>
            <a:endParaRPr lang="en-US" sz="2000" dirty="0">
              <a:solidFill>
                <a:srgbClr val="444444"/>
              </a:solidFill>
              <a:latin typeface="Times New Roman" panose="02020603050405020304" pitchFamily="18" charset="0"/>
              <a:cs typeface="Times New Roman" panose="02020603050405020304" pitchFamily="18" charset="0"/>
            </a:endParaRPr>
          </a:p>
          <a:p>
            <a:pPr marL="0" marR="0" lvl="1" indent="0" algn="l" defTabSz="914400" rtl="0" eaLnBrk="0" fontAlgn="base" latinLnBrk="0" hangingPunct="0">
              <a:lnSpc>
                <a:spcPct val="100000"/>
              </a:lnSpc>
              <a:spcBef>
                <a:spcPct val="0"/>
              </a:spcBef>
              <a:spcAft>
                <a:spcPct val="0"/>
              </a:spcAft>
              <a:buClrTx/>
              <a:buSzTx/>
              <a:buFontTx/>
              <a:buNone/>
              <a:defRPr/>
            </a:pPr>
            <a:r>
              <a:rPr lang="en-US" sz="2000" b="0" i="0" dirty="0">
                <a:solidFill>
                  <a:srgbClr val="444444"/>
                </a:solidFill>
                <a:effectLst/>
                <a:latin typeface="Times New Roman" panose="02020603050405020304" pitchFamily="18" charset="0"/>
                <a:cs typeface="Times New Roman" panose="02020603050405020304" pitchFamily="18" charset="0"/>
              </a:rPr>
              <a:t>As a result, the CAFO alleges that Evans Farms did not immediately notify the National Response Center at soon as it had knowledge of the release.</a:t>
            </a:r>
            <a:endParaRPr kumimoji="0" lang="en-US" sz="2000" b="0" i="0" u="none" strike="noStrike" kern="1200" cap="none" spc="0" normalizeH="0" baseline="0" noProof="0" dirty="0">
              <a:ln>
                <a:noFill/>
              </a:ln>
              <a:solidFill>
                <a:srgbClr val="444444"/>
              </a:solidFill>
              <a:effectLst/>
              <a:uLnTx/>
              <a:uFillTx/>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11</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7801965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625415" y="0"/>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i="0" strike="noStrike" dirty="0">
                <a:solidFill>
                  <a:schemeClr val="bg1"/>
                </a:solidFill>
                <a:effectLst/>
                <a:latin typeface="+mj-lt"/>
              </a:rPr>
              <a:t>Natural Resources Damages/Oil Pollution Act Enforcement: United States/Arkansas Game and Fish Commission/Arkansas Department of Energy and Environment and ExxonMobil Pipeline Company, LLC Enter into Consent Decree</a:t>
            </a:r>
            <a:endParaRPr lang="en-US" sz="2200" b="1" i="0" cap="all" dirty="0">
              <a:solidFill>
                <a:schemeClr val="bg1"/>
              </a:solidFill>
              <a:effectLst/>
              <a:latin typeface="+mj-lt"/>
            </a:endParaRPr>
          </a:p>
        </p:txBody>
      </p:sp>
      <p:sp>
        <p:nvSpPr>
          <p:cNvPr id="6" name="Rectangle 16"/>
          <p:cNvSpPr txBox="1">
            <a:spLocks noChangeArrowheads="1"/>
          </p:cNvSpPr>
          <p:nvPr/>
        </p:nvSpPr>
        <p:spPr bwMode="auto">
          <a:xfrm>
            <a:off x="720665" y="1600200"/>
            <a:ext cx="7543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indent="0" algn="l" defTabSz="914400" rtl="0" eaLnBrk="0" fontAlgn="base" latinLnBrk="0" hangingPunct="0">
              <a:lnSpc>
                <a:spcPct val="100000"/>
              </a:lnSpc>
              <a:spcBef>
                <a:spcPct val="0"/>
              </a:spcBef>
              <a:spcAft>
                <a:spcPct val="0"/>
              </a:spcAft>
              <a:buClrTx/>
              <a:buSzTx/>
              <a:buFontTx/>
              <a:buNone/>
              <a:defRPr/>
            </a:pPr>
            <a:r>
              <a:rPr lang="en-US" sz="1600" b="0" i="0" dirty="0">
                <a:solidFill>
                  <a:srgbClr val="444444"/>
                </a:solidFill>
                <a:effectLst/>
                <a:latin typeface="Times New Roman" panose="02020603050405020304" pitchFamily="18" charset="0"/>
                <a:cs typeface="Times New Roman" panose="02020603050405020304" pitchFamily="18" charset="0"/>
              </a:rPr>
              <a:t>The United States, Arkansas Game and Fish Commission, and Arkansas Department of Energy and Environment – Division of Environmental Quality entered into a Consent Decree with ExxonMobil Pipeline Company, LLC and Mobil Pipe Line Company,  addressing alleged violations of the Oil Pollution Act</a:t>
            </a:r>
            <a:r>
              <a:rPr kumimoji="0" lang="en-US" sz="1600" b="0" i="0" u="none" strike="noStrike" kern="1200" cap="none" spc="0" normalizeH="0" baseline="0" noProof="0" dirty="0">
                <a:ln>
                  <a:noFill/>
                </a:ln>
                <a:solidFill>
                  <a:srgbClr val="444444"/>
                </a:solidFill>
                <a:effectLst/>
                <a:uLnTx/>
                <a:uFillTx/>
                <a:latin typeface="Times New Roman" panose="02020603050405020304" pitchFamily="18" charset="0"/>
                <a:cs typeface="Times New Roman" panose="02020603050405020304" pitchFamily="18" charset="0"/>
              </a:rPr>
              <a:t>.</a:t>
            </a:r>
          </a:p>
          <a:p>
            <a:pPr marL="0" marR="0" lvl="1" indent="0" algn="l" defTabSz="914400" rtl="0" eaLnBrk="0" fontAlgn="base" latinLnBrk="0" hangingPunct="0">
              <a:lnSpc>
                <a:spcPct val="100000"/>
              </a:lnSpc>
              <a:spcBef>
                <a:spcPct val="0"/>
              </a:spcBef>
              <a:spcAft>
                <a:spcPct val="0"/>
              </a:spcAft>
              <a:buClrTx/>
              <a:buSzTx/>
              <a:buFontTx/>
              <a:buNone/>
              <a:defRPr/>
            </a:pPr>
            <a:endParaRPr kumimoji="0" lang="en-US" sz="1600" b="0" i="0" u="none" strike="noStrike" kern="1200" cap="none" spc="0" normalizeH="0" baseline="0" noProof="0" dirty="0">
              <a:ln>
                <a:noFill/>
              </a:ln>
              <a:solidFill>
                <a:srgbClr val="444444"/>
              </a:solidFill>
              <a:effectLst/>
              <a:uLnTx/>
              <a:uFillTx/>
              <a:latin typeface="Times New Roman" panose="02020603050405020304" pitchFamily="18" charset="0"/>
              <a:cs typeface="Times New Roman" panose="02020603050405020304" pitchFamily="18" charset="0"/>
            </a:endParaRPr>
          </a:p>
          <a:p>
            <a:pPr marL="0" marR="0" lvl="1" indent="0" algn="l" defTabSz="914400" rtl="0" eaLnBrk="0" fontAlgn="base" latinLnBrk="0" hangingPunct="0">
              <a:lnSpc>
                <a:spcPct val="100000"/>
              </a:lnSpc>
              <a:spcBef>
                <a:spcPct val="0"/>
              </a:spcBef>
              <a:spcAft>
                <a:spcPct val="0"/>
              </a:spcAft>
              <a:buClrTx/>
              <a:buSzTx/>
              <a:buFontTx/>
              <a:buNone/>
              <a:defRPr/>
            </a:pPr>
            <a:r>
              <a:rPr lang="en-US" sz="1600" dirty="0">
                <a:solidFill>
                  <a:srgbClr val="444444"/>
                </a:solidFill>
                <a:latin typeface="Times New Roman" panose="02020603050405020304" pitchFamily="18" charset="0"/>
                <a:cs typeface="Times New Roman" panose="02020603050405020304" pitchFamily="18" charset="0"/>
              </a:rPr>
              <a:t>T</a:t>
            </a:r>
            <a:r>
              <a:rPr lang="en-US" sz="1600" b="0" i="0" dirty="0">
                <a:solidFill>
                  <a:srgbClr val="444444"/>
                </a:solidFill>
                <a:effectLst/>
                <a:latin typeface="Times New Roman" panose="02020603050405020304" pitchFamily="18" charset="0"/>
                <a:cs typeface="Times New Roman" panose="02020603050405020304" pitchFamily="18" charset="0"/>
              </a:rPr>
              <a:t>he United States and the two Arkansas Governmental Agencies had filed a judicial action against ExxonMobil addressing the 2013 release of oil from the Pegasus Pipeline in Mayflower, Arkansas.</a:t>
            </a:r>
          </a:p>
          <a:p>
            <a:pPr marL="0" marR="0" lvl="1" indent="0" algn="l" defTabSz="914400" rtl="0" eaLnBrk="0" fontAlgn="base" latinLnBrk="0" hangingPunct="0">
              <a:lnSpc>
                <a:spcPct val="100000"/>
              </a:lnSpc>
              <a:spcBef>
                <a:spcPct val="0"/>
              </a:spcBef>
              <a:spcAft>
                <a:spcPct val="0"/>
              </a:spcAft>
              <a:buClrTx/>
              <a:buSzTx/>
              <a:buFontTx/>
              <a:buNone/>
              <a:defRPr/>
            </a:pPr>
            <a:endParaRPr kumimoji="0" lang="en-US" sz="1600" u="none" strike="noStrike" kern="1200" cap="none" spc="0" normalizeH="0" baseline="0" noProof="0" dirty="0">
              <a:ln>
                <a:noFill/>
              </a:ln>
              <a:solidFill>
                <a:srgbClr val="444444"/>
              </a:solidFill>
              <a:uLnTx/>
              <a:uFillTx/>
              <a:latin typeface="Times New Roman" panose="02020603050405020304" pitchFamily="18" charset="0"/>
              <a:cs typeface="Times New Roman" panose="02020603050405020304" pitchFamily="18" charset="0"/>
            </a:endParaRPr>
          </a:p>
          <a:p>
            <a:pPr marL="0" marR="0" lvl="1" indent="0" algn="l" defTabSz="914400" rtl="0" eaLnBrk="0" fontAlgn="base" latinLnBrk="0" hangingPunct="0">
              <a:lnSpc>
                <a:spcPct val="100000"/>
              </a:lnSpc>
              <a:spcBef>
                <a:spcPct val="0"/>
              </a:spcBef>
              <a:spcAft>
                <a:spcPct val="0"/>
              </a:spcAft>
              <a:buClrTx/>
              <a:buSzTx/>
              <a:buFontTx/>
              <a:buNone/>
              <a:defRPr/>
            </a:pPr>
            <a:r>
              <a:rPr lang="en-US" sz="1600" b="0" i="0" dirty="0">
                <a:solidFill>
                  <a:srgbClr val="444444"/>
                </a:solidFill>
                <a:effectLst/>
                <a:latin typeface="Times New Roman" panose="02020603050405020304" pitchFamily="18" charset="0"/>
                <a:cs typeface="Times New Roman" panose="02020603050405020304" pitchFamily="18" charset="0"/>
              </a:rPr>
              <a:t>The Complaint sought to recover damages related to the release from the pipeline for </a:t>
            </a:r>
            <a:r>
              <a:rPr lang="en-US" sz="1600" b="0" i="0" dirty="0">
                <a:solidFill>
                  <a:srgbClr val="555555"/>
                </a:solidFill>
                <a:effectLst/>
                <a:latin typeface="Times New Roman" panose="02020603050405020304" pitchFamily="18" charset="0"/>
                <a:cs typeface="Times New Roman" panose="02020603050405020304" pitchFamily="18" charset="0"/>
              </a:rPr>
              <a:t>injuries to, destruction of, loss of, or loss of use of natural resources and natural resource services (including the reimbursed costs of assessing such damages) and for restoration planning.</a:t>
            </a:r>
          </a:p>
          <a:p>
            <a:pPr marL="0" marR="0" lvl="1" indent="0" algn="l" defTabSz="914400" rtl="0" eaLnBrk="0" fontAlgn="base" latinLnBrk="0" hangingPunct="0">
              <a:lnSpc>
                <a:spcPct val="100000"/>
              </a:lnSpc>
              <a:spcBef>
                <a:spcPct val="0"/>
              </a:spcBef>
              <a:spcAft>
                <a:spcPct val="0"/>
              </a:spcAft>
              <a:buClrTx/>
              <a:buSzTx/>
              <a:buFontTx/>
              <a:buNone/>
              <a:defRPr/>
            </a:pPr>
            <a:endParaRPr kumimoji="0" lang="en-US" sz="1600" u="none" strike="noStrike" kern="1200" cap="none" spc="0" normalizeH="0" baseline="0" noProof="0" dirty="0">
              <a:ln>
                <a:noFill/>
              </a:ln>
              <a:solidFill>
                <a:srgbClr val="555555"/>
              </a:solidFill>
              <a:uLnTx/>
              <a:uFillTx/>
              <a:latin typeface="Times New Roman" panose="02020603050405020304" pitchFamily="18" charset="0"/>
              <a:cs typeface="Times New Roman" panose="02020603050405020304" pitchFamily="18" charset="0"/>
            </a:endParaRPr>
          </a:p>
          <a:p>
            <a:pPr marL="0" marR="0" lvl="1" indent="0" algn="l" defTabSz="914400" rtl="0" eaLnBrk="0" fontAlgn="base" latinLnBrk="0" hangingPunct="0">
              <a:lnSpc>
                <a:spcPct val="100000"/>
              </a:lnSpc>
              <a:spcBef>
                <a:spcPct val="0"/>
              </a:spcBef>
              <a:spcAft>
                <a:spcPct val="0"/>
              </a:spcAft>
              <a:buClrTx/>
              <a:buSzTx/>
              <a:buFontTx/>
              <a:buNone/>
              <a:defRPr/>
            </a:pPr>
            <a:r>
              <a:rPr lang="en-US" sz="1600" b="0" i="0" dirty="0">
                <a:solidFill>
                  <a:srgbClr val="444444"/>
                </a:solidFill>
                <a:effectLst/>
                <a:latin typeface="Times New Roman" panose="02020603050405020304" pitchFamily="18" charset="0"/>
                <a:cs typeface="Times New Roman" panose="02020603050405020304" pitchFamily="18" charset="0"/>
              </a:rPr>
              <a:t>Authorities for the ability to recover such alleged damages cited included:</a:t>
            </a:r>
            <a:endParaRPr lang="en-US" sz="1600" b="0" i="0" dirty="0">
              <a:solidFill>
                <a:srgbClr val="555555"/>
              </a:solidFill>
              <a:effectLst/>
              <a:latin typeface="Times New Roman" panose="02020603050405020304" pitchFamily="18" charset="0"/>
              <a:cs typeface="Times New Roman" panose="02020603050405020304" pitchFamily="18" charset="0"/>
            </a:endParaRP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Section 1002 of the Oil Pollution Control Act of 1990.</a:t>
            </a: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Arkansas Water and Air Pollution Control Act.</a:t>
            </a: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Arkansas Game and Fish Commission Code 01.00-H-Restitution.</a:t>
            </a:r>
          </a:p>
          <a:p>
            <a:pPr marL="342900" marR="0" lvl="1"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endParaRPr kumimoji="0" lang="en-US" sz="2000" b="0" i="0" u="none" strike="noStrike" kern="1200" cap="none" spc="0" normalizeH="0" baseline="0" noProof="0" dirty="0">
              <a:ln>
                <a:noFill/>
              </a:ln>
              <a:solidFill>
                <a:srgbClr val="444444"/>
              </a:solidFill>
              <a:effectLst/>
              <a:uLnTx/>
              <a:uFillTx/>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12</a:t>
            </a:fld>
            <a:endParaRPr kumimoji="0" lang="en-US" sz="1400" b="0" i="0" u="none" strike="noStrike" kern="1200" cap="none" spc="0" normalizeH="0" baseline="0" noProof="0" dirty="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807861941"/>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625415" y="0"/>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i="0" strike="noStrike" dirty="0">
                <a:solidFill>
                  <a:schemeClr val="bg1"/>
                </a:solidFill>
                <a:effectLst/>
                <a:latin typeface="+mj-lt"/>
              </a:rPr>
              <a:t>Natural Resources Damages/Oil Pollution Act Enforcement: United States/Arkansas Game and Fish Commission/Arkansas Department of Energy and Environment and ExxonMobil Pipeline Company, LLC Enter into Consent Decree</a:t>
            </a:r>
            <a:endParaRPr lang="en-US" sz="2200" b="1" i="0" cap="all" dirty="0">
              <a:solidFill>
                <a:schemeClr val="bg1"/>
              </a:solidFill>
              <a:effectLst/>
              <a:latin typeface="+mj-lt"/>
            </a:endParaRPr>
          </a:p>
        </p:txBody>
      </p:sp>
      <p:sp>
        <p:nvSpPr>
          <p:cNvPr id="6" name="Rectangle 16"/>
          <p:cNvSpPr txBox="1">
            <a:spLocks noChangeArrowheads="1"/>
          </p:cNvSpPr>
          <p:nvPr/>
        </p:nvSpPr>
        <p:spPr bwMode="auto">
          <a:xfrm>
            <a:off x="800100" y="1524000"/>
            <a:ext cx="7543800" cy="51816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indent="0" algn="l" defTabSz="914400" rtl="0" eaLnBrk="0" fontAlgn="base" latinLnBrk="0" hangingPunct="0">
              <a:lnSpc>
                <a:spcPct val="100000"/>
              </a:lnSpc>
              <a:spcBef>
                <a:spcPct val="0"/>
              </a:spcBef>
              <a:spcAft>
                <a:spcPct val="0"/>
              </a:spcAft>
              <a:buClrTx/>
              <a:buSzTx/>
              <a:buFontTx/>
              <a:buNone/>
              <a:defRPr/>
            </a:pPr>
            <a:r>
              <a:rPr lang="en-US" sz="1600" b="0" i="0" dirty="0">
                <a:solidFill>
                  <a:srgbClr val="444444"/>
                </a:solidFill>
                <a:effectLst/>
                <a:latin typeface="Times New Roman" panose="02020603050405020304" pitchFamily="18" charset="0"/>
                <a:cs typeface="Times New Roman" panose="02020603050405020304" pitchFamily="18" charset="0"/>
              </a:rPr>
              <a:t>The cleanup actions are stated to have included:</a:t>
            </a:r>
          </a:p>
          <a:p>
            <a:pPr marL="0" marR="0" lvl="1" indent="0" algn="l" defTabSz="914400" rtl="0" eaLnBrk="0" fontAlgn="base" latinLnBrk="0" hangingPunct="0">
              <a:lnSpc>
                <a:spcPct val="100000"/>
              </a:lnSpc>
              <a:spcBef>
                <a:spcPct val="0"/>
              </a:spcBef>
              <a:spcAft>
                <a:spcPct val="0"/>
              </a:spcAft>
              <a:buClrTx/>
              <a:buSzTx/>
              <a:buFontTx/>
              <a:buNone/>
              <a:defRPr/>
            </a:pPr>
            <a:endParaRPr lang="en-US" sz="1600" b="0" i="0" dirty="0">
              <a:solidFill>
                <a:srgbClr val="444444"/>
              </a:solidFill>
              <a:effectLst/>
              <a:latin typeface="Times New Roman" panose="02020603050405020304" pitchFamily="18" charset="0"/>
              <a:cs typeface="Times New Roman" panose="02020603050405020304" pitchFamily="18" charset="0"/>
            </a:endParaRP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Surveying oiled areas.</a:t>
            </a: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Environmental confirmation and sampling of soils, sediments, vegetation, groundwater, and surface water.</a:t>
            </a: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Performing other required remedial activities.</a:t>
            </a:r>
          </a:p>
          <a:p>
            <a:pPr marL="0" marR="0" lvl="1" algn="l" defTabSz="914400" rtl="0" eaLnBrk="0" fontAlgn="base" latinLnBrk="0" hangingPunct="0">
              <a:lnSpc>
                <a:spcPct val="100000"/>
              </a:lnSpc>
              <a:spcBef>
                <a:spcPct val="0"/>
              </a:spcBef>
              <a:spcAft>
                <a:spcPct val="0"/>
              </a:spcAft>
              <a:buClrTx/>
              <a:buSzTx/>
              <a:defRPr/>
            </a:pPr>
            <a:endParaRPr kumimoji="0" lang="en-US" sz="1600" u="none" strike="noStrike" kern="1200" cap="none" spc="0" normalizeH="0" baseline="0" noProof="0" dirty="0">
              <a:ln>
                <a:noFill/>
              </a:ln>
              <a:solidFill>
                <a:srgbClr val="444444"/>
              </a:solidFill>
              <a:uLnTx/>
              <a:uFillTx/>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00" b="0" i="0" dirty="0">
                <a:solidFill>
                  <a:srgbClr val="444444"/>
                </a:solidFill>
                <a:effectLst/>
                <a:latin typeface="Times New Roman" panose="02020603050405020304" pitchFamily="18" charset="0"/>
                <a:cs typeface="Times New Roman" panose="02020603050405020304" pitchFamily="18" charset="0"/>
              </a:rPr>
              <a:t>The Service along with DEQ and AGFC are stated to have entered into a Memorandum of Agreement providing a framework for coordinating Natural Resource Damage Assessment and Restoration efforts.</a:t>
            </a:r>
          </a:p>
          <a:p>
            <a:pPr marL="0" marR="0" lvl="1" algn="l" defTabSz="914400" rtl="0" eaLnBrk="0" fontAlgn="base" latinLnBrk="0" hangingPunct="0">
              <a:lnSpc>
                <a:spcPct val="100000"/>
              </a:lnSpc>
              <a:spcBef>
                <a:spcPct val="0"/>
              </a:spcBef>
              <a:spcAft>
                <a:spcPct val="0"/>
              </a:spcAft>
              <a:buClrTx/>
              <a:buSzTx/>
              <a:defRPr/>
            </a:pPr>
            <a:endParaRPr kumimoji="0" lang="en-US" sz="1600" u="none" strike="noStrike" kern="1200" cap="none" spc="0" normalizeH="0" baseline="0" noProof="0" dirty="0">
              <a:ln>
                <a:noFill/>
              </a:ln>
              <a:solidFill>
                <a:srgbClr val="444444"/>
              </a:solidFill>
              <a:uLnTx/>
              <a:uFillTx/>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00" b="0" i="0" dirty="0">
                <a:solidFill>
                  <a:srgbClr val="444444"/>
                </a:solidFill>
                <a:effectLst/>
                <a:latin typeface="Times New Roman" panose="02020603050405020304" pitchFamily="18" charset="0"/>
                <a:cs typeface="Times New Roman" panose="02020603050405020304" pitchFamily="18" charset="0"/>
              </a:rPr>
              <a:t>The Consent Decree also provides:</a:t>
            </a:r>
          </a:p>
          <a:p>
            <a:pPr marL="0" marR="0" lvl="1" algn="l" defTabSz="914400" rtl="0" eaLnBrk="0" fontAlgn="base" latinLnBrk="0" hangingPunct="0">
              <a:lnSpc>
                <a:spcPct val="100000"/>
              </a:lnSpc>
              <a:spcBef>
                <a:spcPct val="0"/>
              </a:spcBef>
              <a:spcAft>
                <a:spcPct val="0"/>
              </a:spcAft>
              <a:buClrTx/>
              <a:buSzTx/>
              <a:defRPr/>
            </a:pPr>
            <a:endParaRPr lang="en-US" sz="1600" b="0" i="0" dirty="0">
              <a:solidFill>
                <a:srgbClr val="444444"/>
              </a:solidFill>
              <a:effectLst/>
              <a:latin typeface="Times New Roman" panose="02020603050405020304" pitchFamily="18" charset="0"/>
              <a:cs typeface="Times New Roman" panose="02020603050405020304" pitchFamily="18" charset="0"/>
            </a:endParaRP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ExxonMobil has previously reimbursed approximately $402,977.71 of assessment costs incurred by AGFC and DEQ.</a:t>
            </a: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A draft restoration plan for the Release Incident has been prepared by EPA, AGFC, and DEQ.</a:t>
            </a: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ExxonMobil does not admit the allegations in the previously filed complaint.</a:t>
            </a: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ExxonMobil must make a payment of $1,755,082.49.</a:t>
            </a:r>
          </a:p>
          <a:p>
            <a:pPr marL="0" marR="0" lvl="1" algn="l" defTabSz="914400" rtl="0" eaLnBrk="0" fontAlgn="base" latinLnBrk="0" hangingPunct="0">
              <a:lnSpc>
                <a:spcPct val="100000"/>
              </a:lnSpc>
              <a:spcBef>
                <a:spcPct val="0"/>
              </a:spcBef>
              <a:spcAft>
                <a:spcPct val="0"/>
              </a:spcAft>
              <a:buClrTx/>
              <a:buSzTx/>
              <a:defRPr/>
            </a:pPr>
            <a:endParaRPr kumimoji="0" lang="en-US" sz="2000" b="0" i="0" u="none" strike="noStrike" kern="1200" cap="none" spc="0" normalizeH="0" baseline="0" noProof="0" dirty="0">
              <a:ln>
                <a:noFill/>
              </a:ln>
              <a:solidFill>
                <a:srgbClr val="444444"/>
              </a:solidFill>
              <a:effectLst/>
              <a:uLnTx/>
              <a:uFillTx/>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13</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9206413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ADE71C-1BB7-8E5A-AB96-8B71D8138E01}"/>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633DDF84-DCC4-A2BB-2839-A63E1600BCFA}"/>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CAEDC0EB-C82C-2763-A88B-BA47813BB22C}"/>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Fort Smith Property/Cold Storage Warehouse: Arkansas Department of Energy and Environment - Division of Environmental Quality and Arkansas Refrigerated Services, Inc. Enter into Elective Site Cleanup Agreement</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3B04F93A-D9AA-4892-51FC-A8C173AEBED7}"/>
              </a:ext>
            </a:extLst>
          </p:cNvPr>
          <p:cNvSpPr txBox="1">
            <a:spLocks noChangeArrowheads="1"/>
          </p:cNvSpPr>
          <p:nvPr/>
        </p:nvSpPr>
        <p:spPr bwMode="auto">
          <a:xfrm>
            <a:off x="609600" y="1752600"/>
            <a:ext cx="8305800" cy="4953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800" b="0" i="0" dirty="0">
                <a:solidFill>
                  <a:srgbClr val="444444"/>
                </a:solidFill>
                <a:effectLst/>
                <a:latin typeface="Times New Roman" panose="02020603050405020304" pitchFamily="18" charset="0"/>
                <a:cs typeface="Times New Roman" panose="02020603050405020304" pitchFamily="18" charset="0"/>
              </a:rPr>
              <a:t>The Arkansas of Energy and Environment – Division of Environmental Quality and Arkansas Refrigerated Services, Inc. entered into an October 2nd Elective Site Cleanup Agreement.</a:t>
            </a:r>
          </a:p>
          <a:p>
            <a:pPr marL="0" marR="0" lvl="1" algn="l" defTabSz="914400" rtl="0" eaLnBrk="0" fontAlgn="base" latinLnBrk="0" hangingPunct="0">
              <a:lnSpc>
                <a:spcPct val="100000"/>
              </a:lnSpc>
              <a:spcBef>
                <a:spcPct val="0"/>
              </a:spcBef>
              <a:spcAft>
                <a:spcPct val="0"/>
              </a:spcAft>
              <a:buClrTx/>
              <a:buSzTx/>
              <a:defRPr/>
            </a:pPr>
            <a:endParaRPr lang="en-US" sz="18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The ESCA in describing the property notes in part:</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…from the late 1800s to at least 1950, the site property has been described as partially occupied by a manufactured gas plant. From the late 1800s to through the 1960s, the site had been previously been in operation as an ice, cooler, and coal company.</a:t>
            </a:r>
          </a:p>
          <a:p>
            <a:pPr marL="1200150" lvl="3" indent="-285750">
              <a:buFont typeface="Arial" panose="020B0604020202020204" pitchFamily="34" charset="0"/>
              <a:buChar char="•"/>
              <a:defRPr/>
            </a:pPr>
            <a:endParaRPr lang="en-US" sz="1800" dirty="0">
              <a:latin typeface="Times New Roman" panose="02020603050405020304" pitchFamily="18" charset="0"/>
              <a:cs typeface="Times New Roman" panose="02020603050405020304" pitchFamily="18" charset="0"/>
            </a:endParaRPr>
          </a:p>
          <a:p>
            <a:pPr marL="0" lvl="1">
              <a:defRPr/>
            </a:pPr>
            <a:r>
              <a:rPr lang="en-US" sz="1800" b="0" i="0" dirty="0">
                <a:solidFill>
                  <a:srgbClr val="444444"/>
                </a:solidFill>
                <a:effectLst/>
                <a:latin typeface="Times New Roman" panose="02020603050405020304" pitchFamily="18" charset="0"/>
                <a:cs typeface="Times New Roman" panose="02020603050405020304" pitchFamily="18" charset="0"/>
              </a:rPr>
              <a:t>The ARS ESCA states that BBG Assessments, LLC conducted an Environmental Site Assessment (“ESA”) at the property on May 6th, 2020.</a:t>
            </a:r>
          </a:p>
          <a:p>
            <a:pPr marL="0" lvl="1">
              <a:defRPr/>
            </a:pPr>
            <a:endParaRPr lang="en-US" sz="1800" dirty="0">
              <a:solidFill>
                <a:srgbClr val="444444"/>
              </a:solidFill>
              <a:latin typeface="Times New Roman" panose="02020603050405020304" pitchFamily="18" charset="0"/>
              <a:cs typeface="Times New Roman" panose="02020603050405020304" pitchFamily="18" charset="0"/>
            </a:endParaRPr>
          </a:p>
          <a:p>
            <a:pPr marL="0" lvl="1">
              <a:defRPr/>
            </a:pPr>
            <a:r>
              <a:rPr lang="en-US" sz="1800" dirty="0">
                <a:latin typeface="Times New Roman" panose="02020603050405020304" pitchFamily="18" charset="0"/>
                <a:cs typeface="Times New Roman" panose="02020603050405020304" pitchFamily="18" charset="0"/>
              </a:rPr>
              <a:t>A limited sub-surface investigation was recommended to be conducted to determine if historical or current on-site operations had impacted the property.</a:t>
            </a:r>
          </a:p>
          <a:p>
            <a:pPr marL="0" lvl="1">
              <a:defRPr/>
            </a:pPr>
            <a:endParaRPr lang="en-US" sz="1800" dirty="0">
              <a:latin typeface="Times New Roman" panose="02020603050405020304" pitchFamily="18" charset="0"/>
              <a:cs typeface="Times New Roman" panose="02020603050405020304" pitchFamily="18" charset="0"/>
            </a:endParaRPr>
          </a:p>
          <a:p>
            <a:pPr marL="0" lvl="1">
              <a:defRPr/>
            </a:pPr>
            <a:r>
              <a:rPr lang="en-US" sz="1800" dirty="0">
                <a:latin typeface="Times New Roman" panose="02020603050405020304" pitchFamily="18" charset="0"/>
                <a:cs typeface="Times New Roman" panose="02020603050405020304" pitchFamily="18" charset="0"/>
              </a:rPr>
              <a:t>A second ESA is stated to have been conducted in 2023 by Arcadis.</a:t>
            </a:r>
          </a:p>
          <a:p>
            <a:pPr marL="0" lvl="1">
              <a:defRPr/>
            </a:pPr>
            <a:endParaRPr lang="en-US" sz="1600" dirty="0">
              <a:latin typeface="Times New Roman" panose="02020603050405020304" pitchFamily="18" charset="0"/>
              <a:cs typeface="Times New Roman" panose="02020603050405020304" pitchFamily="18" charset="0"/>
            </a:endParaRPr>
          </a:p>
          <a:p>
            <a:pPr marL="0" lvl="1">
              <a:defRPr/>
            </a:pPr>
            <a:endParaRPr lang="en-US" sz="160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B04F6A5C-7723-961D-7A4D-6309FE74523D}"/>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14</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95394673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0A83D0-3511-15EC-02A5-8358D6A00BD5}"/>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DBC6F283-D4B5-9846-C445-FC8FB9C9D32F}"/>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59FF3099-07C0-EA0F-18B7-A557A1EACD49}"/>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Fort Smith Property/Cold Storage Warehouse: Arkansas Department of Energy and Environment - Division of Environmental Quality and Arkansas Refrigerated Services, Inc. Enter into Elective Site Cleanup Agreement</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3FD0E625-62A3-1F29-59B8-04F0C2706359}"/>
              </a:ext>
            </a:extLst>
          </p:cNvPr>
          <p:cNvSpPr txBox="1">
            <a:spLocks noChangeArrowheads="1"/>
          </p:cNvSpPr>
          <p:nvPr/>
        </p:nvSpPr>
        <p:spPr bwMode="auto">
          <a:xfrm>
            <a:off x="609600" y="1600200"/>
            <a:ext cx="8229600" cy="48149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800" b="0" i="0" dirty="0">
                <a:solidFill>
                  <a:srgbClr val="444444"/>
                </a:solidFill>
                <a:effectLst/>
                <a:latin typeface="Times New Roman" panose="02020603050405020304" pitchFamily="18" charset="0"/>
                <a:cs typeface="Times New Roman" panose="02020603050405020304" pitchFamily="18" charset="0"/>
              </a:rPr>
              <a:t>The soil borings are stated to have not produced water and therefore five groundwater monitoring wells were installed to the maximum depth of forty feet. Groundwater results are stated to have indicated the presence of TPH-DRO in exceedance of DEQ screening criteria in three groundwater wells.</a:t>
            </a:r>
          </a:p>
          <a:p>
            <a:pPr marL="0" marR="0" lvl="1" algn="l" defTabSz="914400" rtl="0" eaLnBrk="0" fontAlgn="base" latinLnBrk="0" hangingPunct="0">
              <a:lnSpc>
                <a:spcPct val="100000"/>
              </a:lnSpc>
              <a:spcBef>
                <a:spcPct val="0"/>
              </a:spcBef>
              <a:spcAft>
                <a:spcPct val="0"/>
              </a:spcAft>
              <a:buClrTx/>
              <a:buSzTx/>
              <a:defRPr/>
            </a:pPr>
            <a:endParaRPr lang="en-US" sz="18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The ESCA provides sequential tasks for ARS to undertake</a:t>
            </a:r>
          </a:p>
        </p:txBody>
      </p:sp>
      <p:sp>
        <p:nvSpPr>
          <p:cNvPr id="2" name="Slide Number Placeholder 1">
            <a:extLst>
              <a:ext uri="{FF2B5EF4-FFF2-40B4-BE49-F238E27FC236}">
                <a16:creationId xmlns:a16="http://schemas.microsoft.com/office/drawing/2014/main" id="{FDBC1489-5982-E4A1-8F71-BFF27A2C4B70}"/>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15</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747188968"/>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563C04-0AAA-24C9-1140-3D071AFB5C24}"/>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97F9F082-5439-3217-12EB-70EA8489DFA7}"/>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52B4DE77-908E-95BF-606E-F39C8A589B69}"/>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Proposed Prospective Purchaser Agreement: U.S. Environmental Protection Agency Public Notices Settlement Addressing Joliet, Illinois Site</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9A791DCB-2560-196E-E326-11D8A9C7FCA1}"/>
              </a:ext>
            </a:extLst>
          </p:cNvPr>
          <p:cNvSpPr txBox="1">
            <a:spLocks noChangeArrowheads="1"/>
          </p:cNvSpPr>
          <p:nvPr/>
        </p:nvSpPr>
        <p:spPr bwMode="auto">
          <a:xfrm>
            <a:off x="609600" y="1385978"/>
            <a:ext cx="8305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600" b="0" i="0" dirty="0">
                <a:solidFill>
                  <a:srgbClr val="444444"/>
                </a:solidFill>
                <a:effectLst/>
                <a:latin typeface="Times New Roman" panose="02020603050405020304" pitchFamily="18" charset="0"/>
                <a:cs typeface="Times New Roman" panose="02020603050405020304" pitchFamily="18" charset="0"/>
              </a:rPr>
              <a:t>The PPA concerns what is described as:</a:t>
            </a:r>
          </a:p>
          <a:p>
            <a:pPr marL="0" marR="0" lvl="1" algn="l" defTabSz="914400" rtl="0" eaLnBrk="0" fontAlgn="base" latinLnBrk="0" hangingPunct="0">
              <a:lnSpc>
                <a:spcPct val="100000"/>
              </a:lnSpc>
              <a:spcBef>
                <a:spcPct val="0"/>
              </a:spcBef>
              <a:spcAft>
                <a:spcPct val="0"/>
              </a:spcAft>
              <a:buClrTx/>
              <a:buSzTx/>
              <a:defRPr/>
            </a:pPr>
            <a:endParaRPr lang="en-US" sz="1600" b="0" i="0" dirty="0">
              <a:solidFill>
                <a:srgbClr val="444444"/>
              </a:solidFill>
              <a:effectLst/>
              <a:latin typeface="Times New Roman" panose="02020603050405020304" pitchFamily="18" charset="0"/>
              <a:cs typeface="Times New Roman" panose="02020603050405020304" pitchFamily="18" charset="0"/>
            </a:endParaRPr>
          </a:p>
          <a:p>
            <a:pPr marL="2857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…an approximately 2.32-acre portion of the property at 1800 Channahon Road, Joliet, Illinois, which is adjacent to the Joliet 29 Generating Station and borders the Brandon Road Lock and Dam.</a:t>
            </a:r>
          </a:p>
          <a:p>
            <a:pPr marL="2857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endParaRPr lang="en-US" sz="16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00" dirty="0">
                <a:latin typeface="Times New Roman" panose="02020603050405020304" pitchFamily="18" charset="0"/>
                <a:cs typeface="Times New Roman" panose="02020603050405020304" pitchFamily="18" charset="0"/>
              </a:rPr>
              <a:t>The Illinois Department of Natural Resources is stated to be a settling party which would use the 2.32 acres in the Brandon Road </a:t>
            </a:r>
            <a:r>
              <a:rPr lang="en-US" sz="1600" dirty="0" err="1">
                <a:latin typeface="Times New Roman" panose="02020603050405020304" pitchFamily="18" charset="0"/>
                <a:cs typeface="Times New Roman" panose="02020603050405020304" pitchFamily="18" charset="0"/>
              </a:rPr>
              <a:t>Interbasin</a:t>
            </a:r>
            <a:r>
              <a:rPr lang="en-US" sz="1600" dirty="0">
                <a:latin typeface="Times New Roman" panose="02020603050405020304" pitchFamily="18" charset="0"/>
                <a:cs typeface="Times New Roman" panose="02020603050405020304" pitchFamily="18" charset="0"/>
              </a:rPr>
              <a:t> Project.</a:t>
            </a: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00" dirty="0">
                <a:latin typeface="Times New Roman" panose="02020603050405020304" pitchFamily="18" charset="0"/>
                <a:cs typeface="Times New Roman" panose="02020603050405020304" pitchFamily="18" charset="0"/>
              </a:rPr>
              <a:t>A PPA is generally described as a legally binding agreement between EPA and a prospective purchaser or lessee of real property. </a:t>
            </a: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00" dirty="0">
                <a:latin typeface="Times New Roman" panose="02020603050405020304" pitchFamily="18" charset="0"/>
                <a:cs typeface="Times New Roman" panose="02020603050405020304" pitchFamily="18" charset="0"/>
              </a:rPr>
              <a:t>The document may limit to some extent the purchaser’s or lessee’s liability to EPA for remediation of the property.</a:t>
            </a: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00" dirty="0">
                <a:latin typeface="Times New Roman" panose="02020603050405020304" pitchFamily="18" charset="0"/>
                <a:cs typeface="Times New Roman" panose="02020603050405020304" pitchFamily="18" charset="0"/>
              </a:rPr>
              <a:t>EPA is sometimes willing to enter into PPA’s with the buyer or lessee of contaminated property. </a:t>
            </a: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00" dirty="0">
                <a:latin typeface="Times New Roman" panose="02020603050405020304" pitchFamily="18" charset="0"/>
                <a:cs typeface="Times New Roman" panose="02020603050405020304" pitchFamily="18" charset="0"/>
              </a:rPr>
              <a:t>In such circumstances, the federal agency will provide a covenant not to sue the purchaser of the property or facility under the Comprehensive Environmental Response, Compensation, and Liability Act and Resource Conservation and Recovery Act in exchange for the buyer’s agreement to undertake certain remedial activities.</a:t>
            </a:r>
          </a:p>
        </p:txBody>
      </p:sp>
      <p:sp>
        <p:nvSpPr>
          <p:cNvPr id="2" name="Slide Number Placeholder 1">
            <a:extLst>
              <a:ext uri="{FF2B5EF4-FFF2-40B4-BE49-F238E27FC236}">
                <a16:creationId xmlns:a16="http://schemas.microsoft.com/office/drawing/2014/main" id="{681637FE-AB30-EB67-D59F-8E42CEA62888}"/>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16</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97003320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C3212C-1BF9-B86C-B42A-3463D99CCD9A}"/>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4E75E310-B56F-F7B7-3F45-F11F72235D36}"/>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AF19B272-2624-8C52-27C8-468C068D72BE}"/>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Proposed Prospective Purchaser Agreement: U.S. Environmental Protection Agency Public Notices Settlement Addressing Joliet, Illinois Site</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41565A4E-079D-7549-A535-825C0FB3A85F}"/>
              </a:ext>
            </a:extLst>
          </p:cNvPr>
          <p:cNvSpPr txBox="1">
            <a:spLocks noChangeArrowheads="1"/>
          </p:cNvSpPr>
          <p:nvPr/>
        </p:nvSpPr>
        <p:spPr bwMode="auto">
          <a:xfrm>
            <a:off x="609600" y="1385978"/>
            <a:ext cx="8305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1700" b="0" i="0" dirty="0">
              <a:solidFill>
                <a:srgbClr val="444444"/>
              </a:solidFill>
              <a:effectLst/>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b="0" i="0" dirty="0">
                <a:solidFill>
                  <a:srgbClr val="444444"/>
                </a:solidFill>
                <a:effectLst/>
                <a:latin typeface="Times New Roman" panose="02020603050405020304" pitchFamily="18" charset="0"/>
                <a:cs typeface="Times New Roman" panose="02020603050405020304" pitchFamily="18" charset="0"/>
              </a:rPr>
              <a:t>A comprehensive site investigation including geotechnical and environmental investigations to determine the nature and extent of any soil or groundwater contamination must be conducted.</a:t>
            </a:r>
          </a:p>
          <a:p>
            <a:pPr marL="0" marR="0" lvl="1" algn="l" defTabSz="914400" rtl="0" eaLnBrk="0" fontAlgn="base" latinLnBrk="0" hangingPunct="0">
              <a:lnSpc>
                <a:spcPct val="100000"/>
              </a:lnSpc>
              <a:spcBef>
                <a:spcPct val="0"/>
              </a:spcBef>
              <a:spcAft>
                <a:spcPct val="0"/>
              </a:spcAft>
              <a:buClrTx/>
              <a:buSzTx/>
              <a:defRPr/>
            </a:pPr>
            <a:endParaRPr lang="en-US" sz="17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dirty="0">
                <a:latin typeface="Times New Roman" panose="02020603050405020304" pitchFamily="18" charset="0"/>
                <a:cs typeface="Times New Roman" panose="02020603050405020304" pitchFamily="18" charset="0"/>
              </a:rPr>
              <a:t>Based on the results of the site investigation, purchaser is required to conduct a remedial action that generally addresses the presence of any contaminants of concern requiring remediation under the Illinois Site Remediation Program.</a:t>
            </a:r>
          </a:p>
        </p:txBody>
      </p:sp>
      <p:sp>
        <p:nvSpPr>
          <p:cNvPr id="2" name="Slide Number Placeholder 1">
            <a:extLst>
              <a:ext uri="{FF2B5EF4-FFF2-40B4-BE49-F238E27FC236}">
                <a16:creationId xmlns:a16="http://schemas.microsoft.com/office/drawing/2014/main" id="{02A6B244-5364-59E1-C0D0-FCC60536D003}"/>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17</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796173871"/>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Hazardous Waste Enforcement: Arkansas Department of Energy &amp; Environment - Division of Environmental Quality and Magnolia Fuel Cell/Coated Fabric Product Manufacturing Facility Enter into Consent Administrative Order</a:t>
            </a:r>
            <a:endParaRPr lang="en-US" sz="2200" b="1" i="0" cap="all" dirty="0">
              <a:solidFill>
                <a:schemeClr val="bg1"/>
              </a:solidFill>
              <a:effectLst/>
              <a:latin typeface="+mj-lt"/>
            </a:endParaRPr>
          </a:p>
        </p:txBody>
      </p:sp>
      <p:sp>
        <p:nvSpPr>
          <p:cNvPr id="6" name="Rectangle 16"/>
          <p:cNvSpPr txBox="1">
            <a:spLocks noChangeArrowheads="1"/>
          </p:cNvSpPr>
          <p:nvPr/>
        </p:nvSpPr>
        <p:spPr bwMode="auto">
          <a:xfrm>
            <a:off x="609600" y="1371600"/>
            <a:ext cx="8229600" cy="54864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indent="0" algn="l" defTabSz="914400" rtl="0" eaLnBrk="0" fontAlgn="base" latinLnBrk="0" hangingPunct="0">
              <a:lnSpc>
                <a:spcPct val="100000"/>
              </a:lnSpc>
              <a:spcBef>
                <a:spcPct val="0"/>
              </a:spcBef>
              <a:spcAft>
                <a:spcPct val="0"/>
              </a:spcAft>
              <a:buClrTx/>
              <a:buSzTx/>
              <a:buFontTx/>
              <a:buNone/>
              <a:defRPr/>
            </a:pPr>
            <a:r>
              <a:rPr lang="en-US" sz="1600" b="0" i="0" dirty="0">
                <a:solidFill>
                  <a:srgbClr val="444444"/>
                </a:solidFill>
                <a:effectLst/>
                <a:latin typeface="Times New Roman" panose="02020603050405020304" pitchFamily="18" charset="0"/>
                <a:cs typeface="Times New Roman" panose="02020603050405020304" pitchFamily="18" charset="0"/>
              </a:rPr>
              <a:t>The Arkansas Department of Energy &amp; Environment – Division of Environmental Quality (“DEQ”) and LB </a:t>
            </a:r>
            <a:r>
              <a:rPr lang="en-US" sz="1600" b="0" i="0" dirty="0" err="1">
                <a:solidFill>
                  <a:srgbClr val="444444"/>
                </a:solidFill>
                <a:effectLst/>
                <a:latin typeface="Times New Roman" panose="02020603050405020304" pitchFamily="18" charset="0"/>
                <a:cs typeface="Times New Roman" panose="02020603050405020304" pitchFamily="18" charset="0"/>
              </a:rPr>
              <a:t>Amfuel</a:t>
            </a:r>
            <a:r>
              <a:rPr lang="en-US" sz="1600" b="0" i="0" dirty="0">
                <a:solidFill>
                  <a:srgbClr val="444444"/>
                </a:solidFill>
                <a:effectLst/>
                <a:latin typeface="Times New Roman" panose="02020603050405020304" pitchFamily="18" charset="0"/>
                <a:cs typeface="Times New Roman" panose="02020603050405020304" pitchFamily="18" charset="0"/>
              </a:rPr>
              <a:t> Real Estate, LLC entered into a June 17th Consent Administrative Order addressing alleged violations of the Arkansas Hazardous Waste Regulations. See LIS No. 24-103.</a:t>
            </a:r>
          </a:p>
          <a:p>
            <a:pPr marL="0" marR="0" lvl="1" indent="0" algn="l" defTabSz="914400" rtl="0" eaLnBrk="0" fontAlgn="base" latinLnBrk="0" hangingPunct="0">
              <a:lnSpc>
                <a:spcPct val="100000"/>
              </a:lnSpc>
              <a:spcBef>
                <a:spcPct val="0"/>
              </a:spcBef>
              <a:spcAft>
                <a:spcPct val="0"/>
              </a:spcAft>
              <a:buClrTx/>
              <a:buSzTx/>
              <a:buFontTx/>
              <a:buNone/>
              <a:defRPr/>
            </a:pPr>
            <a:endParaRPr lang="en-US" sz="1600" dirty="0">
              <a:solidFill>
                <a:srgbClr val="444444"/>
              </a:solidFill>
              <a:latin typeface="Times New Roman" panose="02020603050405020304" pitchFamily="18" charset="0"/>
              <a:cs typeface="Times New Roman" panose="02020603050405020304" pitchFamily="18" charset="0"/>
            </a:endParaRPr>
          </a:p>
          <a:p>
            <a:pPr marL="0" marR="0" lvl="1" indent="0" algn="l" defTabSz="914400" rtl="0" eaLnBrk="0" fontAlgn="base" latinLnBrk="0" hangingPunct="0">
              <a:lnSpc>
                <a:spcPct val="100000"/>
              </a:lnSpc>
              <a:spcBef>
                <a:spcPct val="0"/>
              </a:spcBef>
              <a:spcAft>
                <a:spcPct val="0"/>
              </a:spcAft>
              <a:buClrTx/>
              <a:buSzTx/>
              <a:buFontTx/>
              <a:buNone/>
              <a:defRPr/>
            </a:pPr>
            <a:r>
              <a:rPr lang="en-US" sz="1600" b="0" i="0" dirty="0">
                <a:solidFill>
                  <a:srgbClr val="444444"/>
                </a:solidFill>
                <a:effectLst/>
                <a:latin typeface="Times New Roman" panose="02020603050405020304" pitchFamily="18" charset="0"/>
                <a:cs typeface="Times New Roman" panose="02020603050405020304" pitchFamily="18" charset="0"/>
              </a:rPr>
              <a:t>DEQ is stated to have conducted a Compliance Evaluation Inspection at the Facility on March 1, 2023. Such inspection is stated to have identified the following alleged violations:</a:t>
            </a:r>
          </a:p>
          <a:p>
            <a:pPr marL="0" marR="0" lvl="1" indent="0" algn="l" defTabSz="914400" rtl="0" eaLnBrk="0" fontAlgn="base" latinLnBrk="0" hangingPunct="0">
              <a:lnSpc>
                <a:spcPct val="100000"/>
              </a:lnSpc>
              <a:spcBef>
                <a:spcPct val="0"/>
              </a:spcBef>
              <a:spcAft>
                <a:spcPct val="0"/>
              </a:spcAft>
              <a:buClrTx/>
              <a:buSzTx/>
              <a:buFontTx/>
              <a:buNone/>
              <a:defRPr/>
            </a:pPr>
            <a:endParaRPr lang="en-US" sz="1600" b="0" i="0" dirty="0">
              <a:solidFill>
                <a:srgbClr val="444444"/>
              </a:solidFill>
              <a:effectLst/>
              <a:latin typeface="Times New Roman" panose="02020603050405020304" pitchFamily="18" charset="0"/>
              <a:cs typeface="Times New Roman" panose="02020603050405020304" pitchFamily="18" charset="0"/>
            </a:endParaRP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Failure to mark or label containers with an accumulation start date.</a:t>
            </a: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Failure to mark or label containers with the words “Hazardous Waste.”</a:t>
            </a: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Accumulated hazardous waste for greater than 90 days.</a:t>
            </a: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Failed to keep a container holding hazardous waste closed during accumulation.</a:t>
            </a: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Failure to list the hazards of the contents on the label.</a:t>
            </a: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Failure to conduct weekly inspections.</a:t>
            </a: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Failure to train employees.</a:t>
            </a: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Failure to maintain certain documentation.</a:t>
            </a:r>
          </a:p>
          <a:p>
            <a:pPr>
              <a:lnSpc>
                <a:spcPts val="2250"/>
              </a:lnSpc>
            </a:pPr>
            <a:r>
              <a:rPr lang="en-US" sz="1600" b="0" i="0" dirty="0">
                <a:solidFill>
                  <a:srgbClr val="444444"/>
                </a:solidFill>
                <a:effectLst/>
                <a:latin typeface="Times New Roman" panose="02020603050405020304" pitchFamily="18" charset="0"/>
                <a:cs typeface="Times New Roman" panose="02020603050405020304" pitchFamily="18" charset="0"/>
              </a:rPr>
              <a:t>The company  is stated to have subsequently submitted documentation that 38 unlabeled or overdue containers had been transported off-site. The documentation included photos of the roll-off containers with an attached hazardous waste label, date, and indication of hazards. Further, the company submitted documentation indicating hazardous waste storage areas were being checked weekly and all employees had been properly trained.</a:t>
            </a:r>
            <a:endParaRPr lang="en-US" sz="1600" dirty="0">
              <a:solidFill>
                <a:srgbClr val="444444"/>
              </a:solidFill>
              <a:latin typeface="Times New Roman" panose="02020603050405020304" pitchFamily="18" charset="0"/>
              <a:cs typeface="Times New Roman" panose="02020603050405020304" pitchFamily="18" charset="0"/>
            </a:endParaRPr>
          </a:p>
          <a:p>
            <a:pPr>
              <a:lnSpc>
                <a:spcPts val="2250"/>
              </a:lnSpc>
            </a:pPr>
            <a:endParaRPr lang="en-US" sz="1200" b="0" i="0" dirty="0">
              <a:solidFill>
                <a:srgbClr val="444444"/>
              </a:solidFill>
              <a:effectLst/>
              <a:latin typeface="freight-sans-pro"/>
            </a:endParaRPr>
          </a:p>
          <a:p>
            <a:pPr marL="2857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endParaRPr lang="en-US" sz="1600" b="0" i="0" dirty="0">
              <a:solidFill>
                <a:srgbClr val="444444"/>
              </a:solidFill>
              <a:effectLst/>
              <a:latin typeface="freight-sans-pro"/>
            </a:endParaRPr>
          </a:p>
          <a:p>
            <a:pPr marL="0" marR="0" lvl="1" indent="0" algn="l" defTabSz="914400" rtl="0" eaLnBrk="0" fontAlgn="base" latinLnBrk="0" hangingPunct="0">
              <a:lnSpc>
                <a:spcPct val="100000"/>
              </a:lnSpc>
              <a:spcBef>
                <a:spcPct val="0"/>
              </a:spcBef>
              <a:spcAft>
                <a:spcPct val="0"/>
              </a:spcAft>
              <a:buClrTx/>
              <a:buSzTx/>
              <a:buFontTx/>
              <a:buNone/>
              <a:defRPr/>
            </a:pPr>
            <a:endParaRPr lang="en-US" sz="1600" dirty="0">
              <a:solidFill>
                <a:srgbClr val="444444"/>
              </a:solidFill>
              <a:latin typeface="freight-sans-pro"/>
              <a:cs typeface="Times New Roman" panose="02020603050405020304" pitchFamily="18" charset="0"/>
            </a:endParaRPr>
          </a:p>
          <a:p>
            <a:pPr marL="0" marR="0" lvl="1" indent="0" algn="l" defTabSz="914400" rtl="0" eaLnBrk="0" fontAlgn="base" latinLnBrk="0" hangingPunct="0">
              <a:lnSpc>
                <a:spcPct val="100000"/>
              </a:lnSpc>
              <a:spcBef>
                <a:spcPct val="0"/>
              </a:spcBef>
              <a:spcAft>
                <a:spcPct val="0"/>
              </a:spcAft>
              <a:buClrTx/>
              <a:buSzTx/>
              <a:buFontTx/>
              <a:buNone/>
              <a:defRPr/>
            </a:pPr>
            <a:endParaRPr lang="en-US" sz="20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18</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856098194"/>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EB3437-2560-88E2-9D24-054962660BCF}"/>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365E3D6D-6679-87FE-802D-ECCC48E8BF41}"/>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651F0C8A-7F7F-EC00-7143-27A8784EDDE6}"/>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Solid Waste Enforcement: Arkansas Department of Energy and Environment - Division of Environmental Quality and Little River County Transfer Facility Enter into Consent Administrative Order</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801AD87F-D1A2-1FC5-7489-5E3D2ADC69F3}"/>
              </a:ext>
            </a:extLst>
          </p:cNvPr>
          <p:cNvSpPr txBox="1">
            <a:spLocks noChangeArrowheads="1"/>
          </p:cNvSpPr>
          <p:nvPr/>
        </p:nvSpPr>
        <p:spPr bwMode="auto">
          <a:xfrm>
            <a:off x="590550" y="1361536"/>
            <a:ext cx="8305800" cy="5496464"/>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1800" b="0" i="0" dirty="0">
              <a:solidFill>
                <a:srgbClr val="444444"/>
              </a:solidFill>
              <a:effectLst/>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b="0" i="0" dirty="0">
                <a:solidFill>
                  <a:srgbClr val="444444"/>
                </a:solidFill>
                <a:effectLst/>
                <a:latin typeface="Times New Roman" panose="02020603050405020304" pitchFamily="18" charset="0"/>
                <a:cs typeface="Times New Roman" panose="02020603050405020304" pitchFamily="18" charset="0"/>
              </a:rPr>
              <a:t>The Arkansas Department of Energy and Environment - Division of Environmental Quality and Little River County entered into a February 21st Consent Administrative Order addressing alleged violations of Arkansas Pollution Control and Ecology Commission.</a:t>
            </a:r>
          </a:p>
          <a:p>
            <a:pPr marL="0" marR="0" lvl="1" algn="l" defTabSz="914400" rtl="0" eaLnBrk="0" fontAlgn="base" latinLnBrk="0" hangingPunct="0">
              <a:lnSpc>
                <a:spcPct val="100000"/>
              </a:lnSpc>
              <a:spcBef>
                <a:spcPct val="0"/>
              </a:spcBef>
              <a:spcAft>
                <a:spcPct val="0"/>
              </a:spcAft>
              <a:buClrTx/>
              <a:buSzTx/>
              <a:defRPr/>
            </a:pPr>
            <a:endParaRPr lang="en-US" sz="18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The CAO provides that Little River County operates a solid waste transfer facility in Ashdown, Arkansas.</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DEQ is stated to have conducted an inspection of the facility on May 29, 2024, and identified the following alleged violations:</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Failure to prepare and file annual reports by March 31, covering the previous period of January through December, violating APC&amp;EC Rule 22.904(n).</a:t>
            </a: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Failure to route drainage to approved collection and treatment system, violations APC&amp;EC Rule 22.904(d).</a:t>
            </a: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Failure to discharge all drainage to sanitary sewers or permitted onside treatment facility, violating APC&amp;EC Rule 22.904(l).</a:t>
            </a:r>
          </a:p>
          <a:p>
            <a:pPr marL="1200150" lvl="3" indent="-285750">
              <a:buFont typeface="Arial" panose="020B0604020202020204" pitchFamily="34" charset="0"/>
              <a:buChar char="•"/>
              <a:defRPr/>
            </a:pPr>
            <a:endParaRPr lang="en-US" sz="1600" dirty="0">
              <a:latin typeface="Times New Roman" panose="02020603050405020304" pitchFamily="18" charset="0"/>
              <a:cs typeface="Times New Roman" panose="02020603050405020304" pitchFamily="18" charset="0"/>
            </a:endParaRPr>
          </a:p>
          <a:p>
            <a:pPr marL="0" lvl="1">
              <a:defRPr/>
            </a:pPr>
            <a:endParaRPr lang="en-US" sz="1600" dirty="0">
              <a:latin typeface="Times New Roman" panose="02020603050405020304" pitchFamily="18" charset="0"/>
              <a:cs typeface="Times New Roman" panose="02020603050405020304" pitchFamily="18" charset="0"/>
            </a:endParaRPr>
          </a:p>
          <a:p>
            <a:pPr marL="0" lvl="1">
              <a:defRPr/>
            </a:pPr>
            <a:endParaRPr lang="en-US" sz="160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C848D568-814C-CD94-F397-A9D006421AA7}"/>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19</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40503653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609600" y="0"/>
            <a:ext cx="75438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endParaRPr kumimoji="0" lang="en-US" sz="44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800100" y="1524000"/>
            <a:ext cx="75438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lvl="0" algn="ctr" eaLnBrk="1" hangingPunct="1">
              <a:spcBef>
                <a:spcPct val="20000"/>
              </a:spcBef>
              <a:defRPr/>
            </a:pPr>
            <a:endParaRPr kumimoji="0" lang="en-US" sz="1600" b="0" u="none" strike="noStrike" kern="0" cap="none" spc="0" normalizeH="0" baseline="0" noProof="0">
              <a:ln>
                <a:noFill/>
              </a:ln>
              <a:solidFill>
                <a:srgbClr val="00529F"/>
              </a:solidFill>
              <a:effectLst/>
              <a:uLnTx/>
              <a:uFillTx/>
              <a:latin typeface="+mn-lt"/>
              <a:ea typeface="+mn-ea"/>
              <a:cs typeface="+mn-cs"/>
            </a:endParaRPr>
          </a:p>
          <a:p>
            <a:pPr marR="0" lvl="0" algn="ctr" defTabSz="914400" rtl="0" eaLnBrk="1" fontAlgn="base" latinLnBrk="0" hangingPunct="1">
              <a:lnSpc>
                <a:spcPct val="100000"/>
              </a:lnSpc>
              <a:spcBef>
                <a:spcPct val="20000"/>
              </a:spcBef>
              <a:spcAft>
                <a:spcPct val="0"/>
              </a:spcAft>
              <a:buClrTx/>
              <a:buSzTx/>
              <a:defRPr/>
            </a:pPr>
            <a:r>
              <a:rPr lang="en-US" sz="2800" kern="0">
                <a:solidFill>
                  <a:srgbClr val="00529F"/>
                </a:solidFill>
                <a:latin typeface="+mn-lt"/>
                <a:ea typeface="+mn-ea"/>
              </a:rPr>
              <a:t>Walter G. Wright</a:t>
            </a:r>
          </a:p>
          <a:p>
            <a:pPr marR="0" lvl="0" algn="ctr" defTabSz="914400" rtl="0" eaLnBrk="1" fontAlgn="base" latinLnBrk="0" hangingPunct="1">
              <a:lnSpc>
                <a:spcPct val="100000"/>
              </a:lnSpc>
              <a:spcBef>
                <a:spcPct val="20000"/>
              </a:spcBef>
              <a:spcAft>
                <a:spcPct val="0"/>
              </a:spcAft>
              <a:buClrTx/>
              <a:buSzTx/>
              <a:defRPr/>
            </a:pPr>
            <a:r>
              <a:rPr kumimoji="0" lang="en-US" sz="2800" b="0" i="0" u="none" strike="noStrike" kern="0" cap="none" spc="0" normalizeH="0" baseline="0" noProof="0">
                <a:ln>
                  <a:noFill/>
                </a:ln>
                <a:solidFill>
                  <a:srgbClr val="00529F"/>
                </a:solidFill>
                <a:effectLst/>
                <a:uLnTx/>
                <a:uFillTx/>
                <a:latin typeface="+mn-lt"/>
                <a:ea typeface="+mn-ea"/>
              </a:rPr>
              <a:t>Mitchell, Williams, Selig, Gates</a:t>
            </a:r>
            <a:r>
              <a:rPr kumimoji="0" lang="en-US" sz="2800" b="0" i="0" u="none" strike="noStrike" kern="0" cap="none" spc="0" normalizeH="0" noProof="0">
                <a:ln>
                  <a:noFill/>
                </a:ln>
                <a:solidFill>
                  <a:srgbClr val="00529F"/>
                </a:solidFill>
                <a:effectLst/>
                <a:uLnTx/>
                <a:uFillTx/>
                <a:latin typeface="+mn-lt"/>
                <a:ea typeface="+mn-ea"/>
              </a:rPr>
              <a:t>  &amp; Woodyard</a:t>
            </a:r>
          </a:p>
          <a:p>
            <a:pPr marR="0" lvl="0" algn="ctr" defTabSz="914400" rtl="0" eaLnBrk="1" fontAlgn="base" latinLnBrk="0" hangingPunct="1">
              <a:lnSpc>
                <a:spcPct val="100000"/>
              </a:lnSpc>
              <a:spcBef>
                <a:spcPct val="20000"/>
              </a:spcBef>
              <a:spcAft>
                <a:spcPct val="0"/>
              </a:spcAft>
              <a:buClrTx/>
              <a:buSzTx/>
              <a:defRPr/>
            </a:pPr>
            <a:endParaRPr lang="en-US" sz="2800" kern="0">
              <a:solidFill>
                <a:srgbClr val="00529F"/>
              </a:solidFill>
              <a:latin typeface="+mn-lt"/>
              <a:ea typeface="+mn-ea"/>
            </a:endParaRPr>
          </a:p>
          <a:p>
            <a:pPr marR="0" lvl="0" algn="ctr" defTabSz="914400" rtl="0" eaLnBrk="1" fontAlgn="base" latinLnBrk="0" hangingPunct="1">
              <a:lnSpc>
                <a:spcPct val="100000"/>
              </a:lnSpc>
              <a:spcBef>
                <a:spcPct val="20000"/>
              </a:spcBef>
              <a:spcAft>
                <a:spcPct val="0"/>
              </a:spcAft>
              <a:buClrTx/>
              <a:buSzTx/>
              <a:defRPr/>
            </a:pPr>
            <a:r>
              <a:rPr lang="en-US" sz="2800" kern="0">
                <a:solidFill>
                  <a:srgbClr val="00529F"/>
                </a:solidFill>
                <a:latin typeface="+mn-lt"/>
                <a:ea typeface="+mn-ea"/>
              </a:rPr>
              <a:t>501-688-8839</a:t>
            </a:r>
          </a:p>
          <a:p>
            <a:pPr marR="0" lvl="0" algn="ctr" defTabSz="914400" rtl="0" eaLnBrk="1" fontAlgn="base" latinLnBrk="0" hangingPunct="1">
              <a:lnSpc>
                <a:spcPct val="100000"/>
              </a:lnSpc>
              <a:spcBef>
                <a:spcPct val="20000"/>
              </a:spcBef>
              <a:spcAft>
                <a:spcPct val="0"/>
              </a:spcAft>
              <a:buClrTx/>
              <a:buSzTx/>
              <a:defRPr/>
            </a:pPr>
            <a:r>
              <a:rPr lang="en-US" sz="2800" kern="0">
                <a:solidFill>
                  <a:srgbClr val="00529F"/>
                </a:solidFill>
                <a:latin typeface="+mn-lt"/>
                <a:ea typeface="+mn-ea"/>
              </a:rPr>
              <a:t>wwright@mwlaw.com</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a:t>
            </a:fld>
            <a:endParaRPr lang="en-US"/>
          </a:p>
        </p:txBody>
      </p:sp>
    </p:spTree>
    <p:extLst>
      <p:ext uri="{BB962C8B-B14F-4D97-AF65-F5344CB8AC3E}">
        <p14:creationId xmlns:p14="http://schemas.microsoft.com/office/powerpoint/2010/main" val="288221367"/>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E8E624-4C4D-9578-E95E-8B2272662ADC}"/>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E9FA8AB7-D63C-69B6-0334-7D8869F76938}"/>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4AAE5619-FA27-7BB3-DD93-521CDF74A38D}"/>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Solid Waste Enforcement: Arkansas Department of Energy and Environment - Division of Environmental Quality and Little River County Transfer Facility Enter into Consent Administrative Order</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5FBB72AD-8980-C945-8D3E-475B9677E7AB}"/>
              </a:ext>
            </a:extLst>
          </p:cNvPr>
          <p:cNvSpPr txBox="1">
            <a:spLocks noChangeArrowheads="1"/>
          </p:cNvSpPr>
          <p:nvPr/>
        </p:nvSpPr>
        <p:spPr bwMode="auto">
          <a:xfrm>
            <a:off x="685800" y="1385978"/>
            <a:ext cx="80772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1600" b="0" i="0" dirty="0">
              <a:solidFill>
                <a:srgbClr val="444444"/>
              </a:solidFill>
              <a:effectLst/>
              <a:latin typeface="Times New Roman" panose="02020603050405020304" pitchFamily="18" charset="0"/>
              <a:cs typeface="Times New Roman" panose="02020603050405020304" pitchFamily="18" charset="0"/>
            </a:endParaRPr>
          </a:p>
          <a:p>
            <a:pPr marL="0" lvl="1">
              <a:defRPr/>
            </a:pPr>
            <a:r>
              <a:rPr lang="en-US" sz="1800" dirty="0">
                <a:latin typeface="Times New Roman" panose="02020603050405020304" pitchFamily="18" charset="0"/>
                <a:cs typeface="Times New Roman" panose="02020603050405020304" pitchFamily="18" charset="0"/>
              </a:rPr>
              <a:t>After Little River County’s meeting with DEQ on June 14, 2024, it requested an amendment to revise the existing plan to rebuild the transfer station. A plan was submitted to DEQ on June 25, 2024, indicating a plan to install drains, a roof cover, waste pumps, and a leachate holding tank.</a:t>
            </a:r>
          </a:p>
          <a:p>
            <a:pPr marL="0" marR="0" lvl="1" algn="l" defTabSz="914400" rtl="0" eaLnBrk="0" fontAlgn="base" latinLnBrk="0" hangingPunct="0">
              <a:lnSpc>
                <a:spcPct val="100000"/>
              </a:lnSpc>
              <a:spcBef>
                <a:spcPct val="0"/>
              </a:spcBef>
              <a:spcAft>
                <a:spcPct val="0"/>
              </a:spcAft>
              <a:buClrTx/>
              <a:buSzTx/>
              <a:defRPr/>
            </a:pPr>
            <a:endParaRPr lang="en-US" sz="1800" b="0" i="0" dirty="0">
              <a:solidFill>
                <a:srgbClr val="444444"/>
              </a:solidFill>
              <a:effectLst/>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b="0" i="0" dirty="0">
                <a:solidFill>
                  <a:srgbClr val="444444"/>
                </a:solidFill>
                <a:effectLst/>
                <a:latin typeface="Times New Roman" panose="02020603050405020304" pitchFamily="18" charset="0"/>
                <a:cs typeface="Times New Roman" panose="02020603050405020304" pitchFamily="18" charset="0"/>
              </a:rPr>
              <a:t>The CAO requires that Little River County immediately cease all operations generating drainage from cleaning, unloading, and processing areas. </a:t>
            </a:r>
          </a:p>
          <a:p>
            <a:pPr marL="0" marR="0" lvl="1" algn="l" defTabSz="914400" rtl="0" eaLnBrk="0" fontAlgn="base" latinLnBrk="0" hangingPunct="0">
              <a:lnSpc>
                <a:spcPct val="100000"/>
              </a:lnSpc>
              <a:spcBef>
                <a:spcPct val="0"/>
              </a:spcBef>
              <a:spcAft>
                <a:spcPct val="0"/>
              </a:spcAft>
              <a:buClrTx/>
              <a:buSzTx/>
              <a:defRPr/>
            </a:pPr>
            <a:endParaRPr lang="en-US" sz="18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solidFill>
                  <a:srgbClr val="444444"/>
                </a:solidFill>
                <a:latin typeface="Times New Roman" panose="02020603050405020304" pitchFamily="18" charset="0"/>
                <a:cs typeface="Times New Roman" panose="02020603050405020304" pitchFamily="18" charset="0"/>
              </a:rPr>
              <a:t>On or b</a:t>
            </a:r>
            <a:r>
              <a:rPr lang="en-US" sz="1800" b="0" i="0" dirty="0">
                <a:solidFill>
                  <a:srgbClr val="444444"/>
                </a:solidFill>
                <a:effectLst/>
                <a:latin typeface="Times New Roman" panose="02020603050405020304" pitchFamily="18" charset="0"/>
                <a:cs typeface="Times New Roman" panose="02020603050405020304" pitchFamily="18" charset="0"/>
              </a:rPr>
              <a:t>efore the effective date of the CAO, Little River County must submit a report, stamped by an Arkansas Professional Engineer, stating that any discharge from the septic tank or any connected pipes has ceased.</a:t>
            </a:r>
            <a:endParaRPr lang="en-US" sz="180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08846052-EEDE-4EC9-21BB-0DBE05E86E4B}"/>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20</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460339322"/>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742B3A-630E-49E8-35BA-0C94962D2E9C}"/>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308BA588-B7BB-4A67-36CE-A3E4F4217B7F}"/>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5FAEFF23-F257-B3DA-EE73-96D8B5A37214}"/>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Solid Waste Enforcement: Arkansas Department of Energy and Environment - Division of Environmental Quality and City of Camden Enter into Consent Administrative Order</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8F026FDD-AD4A-BE4F-F5B2-AD6376E89AB7}"/>
              </a:ext>
            </a:extLst>
          </p:cNvPr>
          <p:cNvSpPr txBox="1">
            <a:spLocks noChangeArrowheads="1"/>
          </p:cNvSpPr>
          <p:nvPr/>
        </p:nvSpPr>
        <p:spPr bwMode="auto">
          <a:xfrm>
            <a:off x="609600" y="1600200"/>
            <a:ext cx="8305800" cy="48149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750" b="0" i="0" dirty="0">
                <a:solidFill>
                  <a:srgbClr val="444444"/>
                </a:solidFill>
                <a:effectLst/>
                <a:latin typeface="Times New Roman" panose="02020603050405020304" pitchFamily="18" charset="0"/>
                <a:cs typeface="Times New Roman" panose="02020603050405020304" pitchFamily="18" charset="0"/>
              </a:rPr>
              <a:t>The Arkansas Department of Energy and Environment – Division of Environmental Quality and the City of Camden, Arkansas entered into an August 30th Consent Administrative Order addressing alleged violations of Arkansas Pollution Control and Ecology Commission.</a:t>
            </a:r>
          </a:p>
          <a:p>
            <a:pPr marL="0" marR="0" lvl="1" algn="l" defTabSz="914400" rtl="0" eaLnBrk="0" fontAlgn="base" latinLnBrk="0" hangingPunct="0">
              <a:lnSpc>
                <a:spcPct val="100000"/>
              </a:lnSpc>
              <a:spcBef>
                <a:spcPct val="0"/>
              </a:spcBef>
              <a:spcAft>
                <a:spcPct val="0"/>
              </a:spcAft>
              <a:buClrTx/>
              <a:buSzTx/>
              <a:defRPr/>
            </a:pPr>
            <a:endParaRPr lang="en-US" sz="175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50" dirty="0">
                <a:latin typeface="Times New Roman" panose="02020603050405020304" pitchFamily="18" charset="0"/>
                <a:cs typeface="Times New Roman" panose="02020603050405020304" pitchFamily="18" charset="0"/>
              </a:rPr>
              <a:t>The CAO provides that Camden operates a Class 4 Landfill in Washington County, Arkansas.</a:t>
            </a:r>
          </a:p>
          <a:p>
            <a:pPr marL="0" marR="0" lvl="1" algn="l" defTabSz="914400" rtl="0" eaLnBrk="0" fontAlgn="base" latinLnBrk="0" hangingPunct="0">
              <a:lnSpc>
                <a:spcPct val="100000"/>
              </a:lnSpc>
              <a:spcBef>
                <a:spcPct val="0"/>
              </a:spcBef>
              <a:spcAft>
                <a:spcPct val="0"/>
              </a:spcAft>
              <a:buClrTx/>
              <a:buSzTx/>
              <a:defRPr/>
            </a:pPr>
            <a:endParaRPr lang="en-US" sz="175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50" dirty="0">
                <a:latin typeface="Times New Roman" panose="02020603050405020304" pitchFamily="18" charset="0"/>
                <a:cs typeface="Times New Roman" panose="02020603050405020304" pitchFamily="18" charset="0"/>
              </a:rPr>
              <a:t>The CAO provides that the following violations of the Commission Rules No. 11 and 22 were documented:</a:t>
            </a:r>
          </a:p>
          <a:p>
            <a:pPr marL="0" marR="0" lvl="1" algn="l" defTabSz="914400" rtl="0" eaLnBrk="0" fontAlgn="base" latinLnBrk="0" hangingPunct="0">
              <a:lnSpc>
                <a:spcPct val="100000"/>
              </a:lnSpc>
              <a:spcBef>
                <a:spcPct val="0"/>
              </a:spcBef>
              <a:spcAft>
                <a:spcPct val="0"/>
              </a:spcAft>
              <a:buClrTx/>
              <a:buSzTx/>
              <a:defRPr/>
            </a:pPr>
            <a:endParaRPr lang="en-US" sz="175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750" dirty="0">
                <a:latin typeface="Times New Roman" panose="02020603050405020304" pitchFamily="18" charset="0"/>
                <a:cs typeface="Times New Roman" panose="02020603050405020304" pitchFamily="18" charset="0"/>
              </a:rPr>
              <a:t>Landfill ticket system did not document the general location of disposal.</a:t>
            </a:r>
          </a:p>
          <a:p>
            <a:pPr marL="1200150" lvl="3" indent="-285750">
              <a:buFont typeface="Arial" panose="020B0604020202020204" pitchFamily="34" charset="0"/>
              <a:buChar char="•"/>
              <a:defRPr/>
            </a:pPr>
            <a:r>
              <a:rPr lang="en-US" sz="1750" dirty="0">
                <a:latin typeface="Times New Roman" panose="02020603050405020304" pitchFamily="18" charset="0"/>
                <a:cs typeface="Times New Roman" panose="02020603050405020304" pitchFamily="18" charset="0"/>
              </a:rPr>
              <a:t>Landfill ticket system did not document the geographic source of the waste.</a:t>
            </a:r>
          </a:p>
          <a:p>
            <a:pPr marL="1200150" lvl="3" indent="-285750">
              <a:buFont typeface="Arial" panose="020B0604020202020204" pitchFamily="34" charset="0"/>
              <a:buChar char="•"/>
              <a:defRPr/>
            </a:pPr>
            <a:r>
              <a:rPr lang="en-US" sz="1750" dirty="0">
                <a:latin typeface="Times New Roman" panose="02020603050405020304" pitchFamily="18" charset="0"/>
                <a:cs typeface="Times New Roman" panose="02020603050405020304" pitchFamily="18" charset="0"/>
              </a:rPr>
              <a:t>Facility reported waste in cubic yards for the second quarter of 2022 but is not approved for reporting waste by volume.</a:t>
            </a:r>
          </a:p>
          <a:p>
            <a:pPr marL="1200150" lvl="3" indent="-285750">
              <a:buFont typeface="Arial" panose="020B0604020202020204" pitchFamily="34" charset="0"/>
              <a:buChar char="•"/>
              <a:defRPr/>
            </a:pPr>
            <a:r>
              <a:rPr lang="en-US" sz="1750" dirty="0">
                <a:latin typeface="Times New Roman" panose="02020603050405020304" pitchFamily="18" charset="0"/>
                <a:cs typeface="Times New Roman" panose="02020603050405020304" pitchFamily="18" charset="0"/>
              </a:rPr>
              <a:t>Several of the landfill tickets were stamped with times outside of the Facility hours of operation.</a:t>
            </a:r>
          </a:p>
          <a:p>
            <a:pPr marL="1200150" lvl="3" indent="-285750">
              <a:buFont typeface="Arial" panose="020B0604020202020204" pitchFamily="34" charset="0"/>
              <a:buChar char="•"/>
              <a:defRPr/>
            </a:pPr>
            <a:r>
              <a:rPr lang="en-US" sz="1750" dirty="0">
                <a:latin typeface="Times New Roman" panose="02020603050405020304" pitchFamily="18" charset="0"/>
                <a:cs typeface="Times New Roman" panose="02020603050405020304" pitchFamily="18" charset="0"/>
              </a:rPr>
              <a:t>Facility’s scale has not been calibrated since 2019.</a:t>
            </a:r>
          </a:p>
        </p:txBody>
      </p:sp>
      <p:sp>
        <p:nvSpPr>
          <p:cNvPr id="2" name="Slide Number Placeholder 1">
            <a:extLst>
              <a:ext uri="{FF2B5EF4-FFF2-40B4-BE49-F238E27FC236}">
                <a16:creationId xmlns:a16="http://schemas.microsoft.com/office/drawing/2014/main" id="{6A16BF9D-7C93-F9EE-B107-223A2182EB73}"/>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21</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911283385"/>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Storage Tank Enforcement: Arkansas Department of Energy &amp; Environment - Division of Environmental Quality and Pulaski County Underground Storage Tank Owner Enter into Consent Administrative Order</a:t>
            </a:r>
            <a:endParaRPr lang="en-US" sz="2200" b="1" i="0" cap="all" dirty="0">
              <a:solidFill>
                <a:schemeClr val="bg1"/>
              </a:solidFill>
              <a:effectLst/>
              <a:latin typeface="+mj-lt"/>
            </a:endParaRPr>
          </a:p>
        </p:txBody>
      </p:sp>
      <p:sp>
        <p:nvSpPr>
          <p:cNvPr id="6" name="Rectangle 16"/>
          <p:cNvSpPr txBox="1">
            <a:spLocks noChangeArrowheads="1"/>
          </p:cNvSpPr>
          <p:nvPr/>
        </p:nvSpPr>
        <p:spPr bwMode="auto">
          <a:xfrm>
            <a:off x="609600" y="1480868"/>
            <a:ext cx="8305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indent="0" algn="l" defTabSz="914400" rtl="0" eaLnBrk="0" fontAlgn="base" latinLnBrk="0" hangingPunct="0">
              <a:lnSpc>
                <a:spcPct val="100000"/>
              </a:lnSpc>
              <a:spcBef>
                <a:spcPct val="0"/>
              </a:spcBef>
              <a:spcAft>
                <a:spcPct val="0"/>
              </a:spcAft>
              <a:buClrTx/>
              <a:buSzTx/>
              <a:buFontTx/>
              <a:buNone/>
              <a:defRPr/>
            </a:pPr>
            <a:r>
              <a:rPr lang="en-US" sz="1700" b="0" i="0" dirty="0">
                <a:solidFill>
                  <a:srgbClr val="444444"/>
                </a:solidFill>
                <a:effectLst/>
                <a:latin typeface="Times New Roman" panose="02020603050405020304" pitchFamily="18" charset="0"/>
                <a:cs typeface="Times New Roman" panose="02020603050405020304" pitchFamily="18" charset="0"/>
              </a:rPr>
              <a:t>The Arkansas Department of Energy &amp; Environment – Division of Environmental Quality and </a:t>
            </a:r>
            <a:r>
              <a:rPr lang="en-US" sz="1700" b="0" i="0" dirty="0" err="1">
                <a:solidFill>
                  <a:srgbClr val="444444"/>
                </a:solidFill>
                <a:effectLst/>
                <a:latin typeface="Times New Roman" panose="02020603050405020304" pitchFamily="18" charset="0"/>
                <a:cs typeface="Times New Roman" panose="02020603050405020304" pitchFamily="18" charset="0"/>
              </a:rPr>
              <a:t>Allowey</a:t>
            </a:r>
            <a:r>
              <a:rPr lang="en-US" sz="1700" b="0" i="0" dirty="0">
                <a:solidFill>
                  <a:srgbClr val="444444"/>
                </a:solidFill>
                <a:effectLst/>
                <a:latin typeface="Times New Roman" panose="02020603050405020304" pitchFamily="18" charset="0"/>
                <a:cs typeface="Times New Roman" panose="02020603050405020304" pitchFamily="18" charset="0"/>
              </a:rPr>
              <a:t> Ahmed entered into a May 24th Consent Administrative Order to address alleged violations of the Arkansas Underground Storage Tank regulations. See LIS No. 24-098.</a:t>
            </a:r>
          </a:p>
          <a:p>
            <a:pPr marL="0" marR="0" lvl="1" indent="0" algn="l" defTabSz="914400" rtl="0" eaLnBrk="0" fontAlgn="base" latinLnBrk="0" hangingPunct="0">
              <a:lnSpc>
                <a:spcPct val="100000"/>
              </a:lnSpc>
              <a:spcBef>
                <a:spcPct val="0"/>
              </a:spcBef>
              <a:spcAft>
                <a:spcPct val="0"/>
              </a:spcAft>
              <a:buClrTx/>
              <a:buSzTx/>
              <a:buFontTx/>
              <a:buNone/>
              <a:defRPr/>
            </a:pPr>
            <a:endParaRPr lang="en-US" sz="1700" dirty="0">
              <a:solidFill>
                <a:srgbClr val="444444"/>
              </a:solidFill>
              <a:latin typeface="Times New Roman" panose="02020603050405020304" pitchFamily="18" charset="0"/>
              <a:cs typeface="Times New Roman" panose="02020603050405020304" pitchFamily="18" charset="0"/>
            </a:endParaRPr>
          </a:p>
          <a:p>
            <a:pPr marL="0" marR="0" lvl="1" indent="0" algn="l" defTabSz="914400" rtl="0" eaLnBrk="0" fontAlgn="base" latinLnBrk="0" hangingPunct="0">
              <a:lnSpc>
                <a:spcPct val="100000"/>
              </a:lnSpc>
              <a:spcBef>
                <a:spcPct val="0"/>
              </a:spcBef>
              <a:spcAft>
                <a:spcPct val="0"/>
              </a:spcAft>
              <a:buClrTx/>
              <a:buSzTx/>
              <a:buFontTx/>
              <a:buNone/>
              <a:defRPr/>
            </a:pPr>
            <a:r>
              <a:rPr lang="en-US" sz="1700" b="0" i="0" dirty="0">
                <a:solidFill>
                  <a:srgbClr val="444444"/>
                </a:solidFill>
                <a:effectLst/>
                <a:latin typeface="Times New Roman" panose="02020603050405020304" pitchFamily="18" charset="0"/>
                <a:cs typeface="Times New Roman" panose="02020603050405020304" pitchFamily="18" charset="0"/>
              </a:rPr>
              <a:t>DEQ is stated to have conducted an inspection of Tank No. 7 and identified the following alleged violations:</a:t>
            </a:r>
          </a:p>
          <a:p>
            <a:pPr lvl="2">
              <a:lnSpc>
                <a:spcPts val="2250"/>
              </a:lnSpc>
              <a:buFont typeface="Arial" panose="020B0604020202020204" pitchFamily="34" charset="0"/>
              <a:buChar char="•"/>
            </a:pPr>
            <a:r>
              <a:rPr lang="en-US" sz="1700" b="0" i="0" dirty="0">
                <a:solidFill>
                  <a:srgbClr val="444444"/>
                </a:solidFill>
                <a:effectLst/>
                <a:latin typeface="Times New Roman" panose="02020603050405020304" pitchFamily="18" charset="0"/>
                <a:cs typeface="Times New Roman" panose="02020603050405020304" pitchFamily="18" charset="0"/>
              </a:rPr>
              <a:t>Failure to conduct groundwater and vapor monitoring every 30 days.</a:t>
            </a:r>
          </a:p>
          <a:p>
            <a:pPr lvl="2">
              <a:lnSpc>
                <a:spcPts val="2250"/>
              </a:lnSpc>
              <a:buFont typeface="Arial" panose="020B0604020202020204" pitchFamily="34" charset="0"/>
              <a:buChar char="•"/>
            </a:pPr>
            <a:r>
              <a:rPr lang="en-US" sz="1700" b="0" i="0" dirty="0">
                <a:solidFill>
                  <a:srgbClr val="444444"/>
                </a:solidFill>
                <a:effectLst/>
                <a:latin typeface="Times New Roman" panose="02020603050405020304" pitchFamily="18" charset="0"/>
                <a:cs typeface="Times New Roman" panose="02020603050405020304" pitchFamily="18" charset="0"/>
              </a:rPr>
              <a:t>Failure to conduct an annual line tightness test or monthly monitoring for the pipes connected to Tank No. 7.</a:t>
            </a:r>
          </a:p>
          <a:p>
            <a:pPr lvl="2">
              <a:lnSpc>
                <a:spcPts val="2250"/>
              </a:lnSpc>
              <a:buFont typeface="Arial" panose="020B0604020202020204" pitchFamily="34" charset="0"/>
              <a:buChar char="•"/>
            </a:pPr>
            <a:r>
              <a:rPr lang="en-US" sz="1700" b="0" i="0" dirty="0">
                <a:solidFill>
                  <a:srgbClr val="444444"/>
                </a:solidFill>
                <a:effectLst/>
                <a:latin typeface="Times New Roman" panose="02020603050405020304" pitchFamily="18" charset="0"/>
                <a:cs typeface="Times New Roman" panose="02020603050405020304" pitchFamily="18" charset="0"/>
              </a:rPr>
              <a:t>Failure to provide corrosion protection for the submersible turbine pumps installed on Tank No. 7.</a:t>
            </a:r>
          </a:p>
          <a:p>
            <a:pPr lvl="2">
              <a:lnSpc>
                <a:spcPts val="2250"/>
              </a:lnSpc>
              <a:buFont typeface="Arial" panose="020B0604020202020204" pitchFamily="34" charset="0"/>
              <a:buChar char="•"/>
            </a:pPr>
            <a:r>
              <a:rPr lang="en-US" sz="1700" b="0" i="0" dirty="0">
                <a:solidFill>
                  <a:srgbClr val="444444"/>
                </a:solidFill>
                <a:effectLst/>
                <a:latin typeface="Times New Roman" panose="02020603050405020304" pitchFamily="18" charset="0"/>
                <a:cs typeface="Times New Roman" panose="02020603050405020304" pitchFamily="18" charset="0"/>
              </a:rPr>
              <a:t>Failure to inspect the cathodic protection system every three years.</a:t>
            </a:r>
          </a:p>
          <a:p>
            <a:pPr lvl="2">
              <a:lnSpc>
                <a:spcPts val="2250"/>
              </a:lnSpc>
              <a:buFont typeface="Arial" panose="020B0604020202020204" pitchFamily="34" charset="0"/>
              <a:buChar char="•"/>
            </a:pPr>
            <a:r>
              <a:rPr lang="en-US" sz="1700" b="0" i="0" dirty="0">
                <a:solidFill>
                  <a:srgbClr val="444444"/>
                </a:solidFill>
                <a:effectLst/>
                <a:latin typeface="Times New Roman" panose="02020603050405020304" pitchFamily="18" charset="0"/>
                <a:cs typeface="Times New Roman" panose="02020603050405020304" pitchFamily="18" charset="0"/>
              </a:rPr>
              <a:t>Failure to designate a Class A and Class B operator.</a:t>
            </a:r>
          </a:p>
          <a:p>
            <a:pPr lvl="2">
              <a:lnSpc>
                <a:spcPts val="2250"/>
              </a:lnSpc>
              <a:buFont typeface="Arial" panose="020B0604020202020204" pitchFamily="34" charset="0"/>
              <a:buChar char="•"/>
            </a:pPr>
            <a:endParaRPr lang="en-US" sz="1700" dirty="0">
              <a:solidFill>
                <a:srgbClr val="444444"/>
              </a:solidFill>
              <a:latin typeface="Times New Roman" panose="02020603050405020304" pitchFamily="18" charset="0"/>
              <a:cs typeface="Times New Roman" panose="02020603050405020304" pitchFamily="18" charset="0"/>
            </a:endParaRPr>
          </a:p>
          <a:p>
            <a:pPr>
              <a:lnSpc>
                <a:spcPts val="2250"/>
              </a:lnSpc>
            </a:pPr>
            <a:r>
              <a:rPr lang="en-US" sz="1700" b="0" i="0" dirty="0">
                <a:solidFill>
                  <a:srgbClr val="444444"/>
                </a:solidFill>
                <a:effectLst/>
                <a:latin typeface="Times New Roman" panose="02020603050405020304" pitchFamily="18" charset="0"/>
                <a:cs typeface="Times New Roman" panose="02020603050405020304" pitchFamily="18" charset="0"/>
              </a:rPr>
              <a:t>Key concern with Underground Storage Tank violations/issues.</a:t>
            </a:r>
          </a:p>
          <a:p>
            <a:pPr>
              <a:lnSpc>
                <a:spcPts val="2250"/>
              </a:lnSpc>
            </a:pPr>
            <a:endParaRPr lang="en-US" sz="1700" dirty="0">
              <a:solidFill>
                <a:srgbClr val="444444"/>
              </a:solidFill>
              <a:latin typeface="Times New Roman" panose="02020603050405020304" pitchFamily="18" charset="0"/>
              <a:cs typeface="Times New Roman" panose="02020603050405020304" pitchFamily="18" charset="0"/>
            </a:endParaRPr>
          </a:p>
          <a:p>
            <a:pPr>
              <a:lnSpc>
                <a:spcPts val="2250"/>
              </a:lnSpc>
            </a:pPr>
            <a:r>
              <a:rPr lang="en-US" sz="1700" b="0" i="0" dirty="0">
                <a:solidFill>
                  <a:srgbClr val="444444"/>
                </a:solidFill>
                <a:effectLst/>
                <a:latin typeface="Times New Roman" panose="02020603050405020304" pitchFamily="18" charset="0"/>
                <a:cs typeface="Times New Roman" panose="02020603050405020304" pitchFamily="18" charset="0"/>
              </a:rPr>
              <a:t>Trust Fund – </a:t>
            </a:r>
            <a:r>
              <a:rPr lang="en-US" sz="1700" dirty="0">
                <a:solidFill>
                  <a:srgbClr val="444444"/>
                </a:solidFill>
                <a:latin typeface="Times New Roman" panose="02020603050405020304" pitchFamily="18" charset="0"/>
                <a:cs typeface="Times New Roman" panose="02020603050405020304" pitchFamily="18" charset="0"/>
              </a:rPr>
              <a:t>Amendments – 95</a:t>
            </a:r>
            <a:r>
              <a:rPr lang="en-US" sz="1700" baseline="30000" dirty="0">
                <a:solidFill>
                  <a:srgbClr val="444444"/>
                </a:solidFill>
                <a:latin typeface="Times New Roman" panose="02020603050405020304" pitchFamily="18" charset="0"/>
                <a:cs typeface="Times New Roman" panose="02020603050405020304" pitchFamily="18" charset="0"/>
              </a:rPr>
              <a:t>th</a:t>
            </a:r>
            <a:r>
              <a:rPr lang="en-US" sz="1700" dirty="0">
                <a:solidFill>
                  <a:srgbClr val="444444"/>
                </a:solidFill>
                <a:latin typeface="Times New Roman" panose="02020603050405020304" pitchFamily="18" charset="0"/>
                <a:cs typeface="Times New Roman" panose="02020603050405020304" pitchFamily="18" charset="0"/>
              </a:rPr>
              <a:t> Arkansas General Assembly. </a:t>
            </a:r>
          </a:p>
          <a:p>
            <a:pPr>
              <a:lnSpc>
                <a:spcPts val="2250"/>
              </a:lnSpc>
            </a:pPr>
            <a:r>
              <a:rPr lang="en-US" sz="1700" b="0" i="0" dirty="0">
                <a:solidFill>
                  <a:srgbClr val="444444"/>
                </a:solidFill>
                <a:effectLst/>
                <a:latin typeface="Times New Roman" panose="02020603050405020304" pitchFamily="18" charset="0"/>
                <a:cs typeface="Times New Roman" panose="02020603050405020304" pitchFamily="18" charset="0"/>
              </a:rPr>
              <a:t>Reminder above ground storage tank issue.</a:t>
            </a:r>
          </a:p>
          <a:p>
            <a:pPr marL="342900" marR="0" lvl="1"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endParaRPr lang="en-US" sz="20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22</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0351796"/>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3146FC-22A1-4230-C947-20BEECAB0A0D}"/>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6E7DC9D8-3CFB-175B-97B8-057C0FF62FDF}"/>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00FA62DE-759F-91F5-8BE0-2EC5CCE0F5BC}"/>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Used Oil Enforcement: Alabama Department of Environmental Management and Patterson, Louisiana Headquartered Waste Transportation Company Enter into Consent Order</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23FE2A61-232E-3EC8-0EBE-E840D39EBDA2}"/>
              </a:ext>
            </a:extLst>
          </p:cNvPr>
          <p:cNvSpPr txBox="1">
            <a:spLocks noChangeArrowheads="1"/>
          </p:cNvSpPr>
          <p:nvPr/>
        </p:nvSpPr>
        <p:spPr bwMode="auto">
          <a:xfrm>
            <a:off x="419100" y="1447800"/>
            <a:ext cx="8305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1800" b="0" i="0" dirty="0">
              <a:solidFill>
                <a:srgbClr val="444444"/>
              </a:solidFill>
              <a:effectLst/>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900" b="0" i="0" dirty="0">
                <a:solidFill>
                  <a:srgbClr val="444444"/>
                </a:solidFill>
                <a:effectLst/>
                <a:latin typeface="Times New Roman" panose="02020603050405020304" pitchFamily="18" charset="0"/>
                <a:cs typeface="Times New Roman" panose="02020603050405020304" pitchFamily="18" charset="0"/>
              </a:rPr>
              <a:t>The Alabama Department of Environmental Management (“ADEM”) and Omega Waste Management, Inc. (“Omega”) entered into a November 27th Consent Order (“CO”) addressing alleged violations of the Alabama Used Oil Regulations.</a:t>
            </a:r>
          </a:p>
          <a:p>
            <a:pPr marL="0" marR="0" lvl="1" algn="l" defTabSz="914400" rtl="0" eaLnBrk="0" fontAlgn="base" latinLnBrk="0" hangingPunct="0">
              <a:lnSpc>
                <a:spcPct val="100000"/>
              </a:lnSpc>
              <a:spcBef>
                <a:spcPct val="0"/>
              </a:spcBef>
              <a:spcAft>
                <a:spcPct val="0"/>
              </a:spcAft>
              <a:buClrTx/>
              <a:buSzTx/>
              <a:defRPr/>
            </a:pPr>
            <a:endParaRPr lang="en-US" sz="19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900" dirty="0">
                <a:latin typeface="Times New Roman" panose="02020603050405020304" pitchFamily="18" charset="0"/>
                <a:cs typeface="Times New Roman" panose="02020603050405020304" pitchFamily="18" charset="0"/>
              </a:rPr>
              <a:t>Omega’s activities are stated to include operating as a used oil transporter as defined in ADEM Admin. Code Div. 14.</a:t>
            </a:r>
          </a:p>
          <a:p>
            <a:pPr marL="0" marR="0" lvl="1" algn="l" defTabSz="914400" rtl="0" eaLnBrk="0" fontAlgn="base" latinLnBrk="0" hangingPunct="0">
              <a:lnSpc>
                <a:spcPct val="100000"/>
              </a:lnSpc>
              <a:spcBef>
                <a:spcPct val="0"/>
              </a:spcBef>
              <a:spcAft>
                <a:spcPct val="0"/>
              </a:spcAft>
              <a:buClrTx/>
              <a:buSzTx/>
              <a:defRPr/>
            </a:pPr>
            <a:endParaRPr lang="en-US" sz="19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900" dirty="0">
                <a:latin typeface="Times New Roman" panose="02020603050405020304" pitchFamily="18" charset="0"/>
                <a:cs typeface="Times New Roman" panose="02020603050405020304" pitchFamily="18" charset="0"/>
              </a:rPr>
              <a:t>The CO provides the following alleged violations:</a:t>
            </a:r>
          </a:p>
          <a:p>
            <a:pPr marL="0" marR="0" lvl="1" algn="l" defTabSz="914400" rtl="0" eaLnBrk="0" fontAlgn="base" latinLnBrk="0" hangingPunct="0">
              <a:lnSpc>
                <a:spcPct val="100000"/>
              </a:lnSpc>
              <a:spcBef>
                <a:spcPct val="0"/>
              </a:spcBef>
              <a:spcAft>
                <a:spcPct val="0"/>
              </a:spcAft>
              <a:buClrTx/>
              <a:buSzTx/>
              <a:defRPr/>
            </a:pPr>
            <a:endParaRPr lang="en-US" sz="19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900" dirty="0">
                <a:latin typeface="Times New Roman" panose="02020603050405020304" pitchFamily="18" charset="0"/>
                <a:cs typeface="Times New Roman" panose="02020603050405020304" pitchFamily="18" charset="0"/>
              </a:rPr>
              <a:t>Transportation of used oil in the State of Alabama without an effective Used Oil Transport Permit.</a:t>
            </a:r>
          </a:p>
          <a:p>
            <a:pPr marL="1200150" lvl="3" indent="-285750">
              <a:buFont typeface="Arial" panose="020B0604020202020204" pitchFamily="34" charset="0"/>
              <a:buChar char="•"/>
              <a:defRPr/>
            </a:pPr>
            <a:r>
              <a:rPr lang="en-US" sz="1900" dirty="0">
                <a:latin typeface="Times New Roman" panose="02020603050405020304" pitchFamily="18" charset="0"/>
                <a:cs typeface="Times New Roman" panose="02020603050405020304" pitchFamily="18" charset="0"/>
              </a:rPr>
              <a:t>Beginning hazardous waste or used oil transportation activities prior to the granting of the appropriate permit by ADEM, except as directed by the agency during emergency response.</a:t>
            </a:r>
          </a:p>
        </p:txBody>
      </p:sp>
      <p:sp>
        <p:nvSpPr>
          <p:cNvPr id="2" name="Slide Number Placeholder 1">
            <a:extLst>
              <a:ext uri="{FF2B5EF4-FFF2-40B4-BE49-F238E27FC236}">
                <a16:creationId xmlns:a16="http://schemas.microsoft.com/office/drawing/2014/main" id="{686C4386-8EE8-EC02-5839-FEEBED780559}"/>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23</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331266017"/>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Waste Tire Enforcement: Mississippi Commission on Environmental Quality and Meridian Property Owner Enter into Agreed Consent Order</a:t>
            </a:r>
            <a:endParaRPr lang="en-US" sz="2200" b="1" i="0" cap="all" dirty="0">
              <a:solidFill>
                <a:schemeClr val="bg1"/>
              </a:solidFill>
              <a:effectLst/>
              <a:latin typeface="+mj-lt"/>
            </a:endParaRPr>
          </a:p>
        </p:txBody>
      </p:sp>
      <p:sp>
        <p:nvSpPr>
          <p:cNvPr id="6" name="Rectangle 16"/>
          <p:cNvSpPr txBox="1">
            <a:spLocks noChangeArrowheads="1"/>
          </p:cNvSpPr>
          <p:nvPr/>
        </p:nvSpPr>
        <p:spPr bwMode="auto">
          <a:xfrm>
            <a:off x="800100" y="1385978"/>
            <a:ext cx="7543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800" b="0" i="0" dirty="0">
                <a:solidFill>
                  <a:srgbClr val="444444"/>
                </a:solidFill>
                <a:effectLst/>
                <a:latin typeface="Times New Roman" panose="02020603050405020304" pitchFamily="18" charset="0"/>
                <a:cs typeface="Times New Roman" panose="02020603050405020304" pitchFamily="18" charset="0"/>
              </a:rPr>
              <a:t>The Mississippi Commission on Environmental Quality and Mr. Graham C. Coats entered into a May 15th Agreed Consent Order addressing the alleged abandonment of waste tires.</a:t>
            </a:r>
          </a:p>
          <a:p>
            <a:pPr marL="0" marR="0" lvl="1" algn="l" defTabSz="914400" rtl="0" eaLnBrk="0" fontAlgn="base" latinLnBrk="0" hangingPunct="0">
              <a:lnSpc>
                <a:spcPct val="100000"/>
              </a:lnSpc>
              <a:spcBef>
                <a:spcPct val="0"/>
              </a:spcBef>
              <a:spcAft>
                <a:spcPct val="0"/>
              </a:spcAft>
              <a:buClrTx/>
              <a:buSzTx/>
              <a:defRPr/>
            </a:pPr>
            <a:endParaRPr lang="en-US" sz="18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The ACO states that one property has an estimated 40,000 waste tires on site while a second has an estimated 2,500 waste tires on site. </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MDEQ is stated to have received a request from Mr. Coats for assistance with removal of the waste tires stockpiled on-site.</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The ACO provides that in order to fully remediate the sites and removes the waste tires, MCEQ and Mr. Coats agreed to a variety of actions.</a:t>
            </a:r>
          </a:p>
        </p:txBody>
      </p:sp>
      <p:sp>
        <p:nvSpPr>
          <p:cNvPr id="2" name="Slide Number Placeholder 1"/>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24</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820010980"/>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625415" y="0"/>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OSHA Enforcement: Franksville, Wisconsin Disposal/Recycling Company Proposed Penalties for Alleged Violations</a:t>
            </a:r>
            <a:endParaRPr lang="en-US" sz="2200" b="1" i="0" cap="all" dirty="0">
              <a:solidFill>
                <a:schemeClr val="bg1"/>
              </a:solidFill>
              <a:effectLst/>
              <a:latin typeface="+mj-lt"/>
            </a:endParaRPr>
          </a:p>
        </p:txBody>
      </p:sp>
      <p:sp>
        <p:nvSpPr>
          <p:cNvPr id="6" name="Rectangle 16"/>
          <p:cNvSpPr txBox="1">
            <a:spLocks noChangeArrowheads="1"/>
          </p:cNvSpPr>
          <p:nvPr/>
        </p:nvSpPr>
        <p:spPr bwMode="auto">
          <a:xfrm>
            <a:off x="625415" y="1543050"/>
            <a:ext cx="8035865" cy="51054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indent="0" algn="l" defTabSz="914400" rtl="0" eaLnBrk="0" fontAlgn="base" latinLnBrk="0" hangingPunct="0">
              <a:lnSpc>
                <a:spcPct val="100000"/>
              </a:lnSpc>
              <a:spcBef>
                <a:spcPct val="0"/>
              </a:spcBef>
              <a:spcAft>
                <a:spcPct val="0"/>
              </a:spcAft>
              <a:buClrTx/>
              <a:buSzTx/>
              <a:buFontTx/>
              <a:buNone/>
              <a:defRPr/>
            </a:pPr>
            <a:r>
              <a:rPr lang="en-US" sz="1800" b="0" i="0" dirty="0">
                <a:solidFill>
                  <a:srgbClr val="444444"/>
                </a:solidFill>
                <a:effectLst/>
                <a:latin typeface="Times New Roman" panose="02020603050405020304" pitchFamily="18" charset="0"/>
                <a:cs typeface="Times New Roman" panose="02020603050405020304" pitchFamily="18" charset="0"/>
              </a:rPr>
              <a:t>The Occupational Safety and Health Administration issued a July 18th news release stating that it had proposed penalties for alleged violations for John’s Disposal Service Inc. and John’s Recycling Inc.</a:t>
            </a:r>
          </a:p>
          <a:p>
            <a:pPr marL="0" marR="0" lvl="1" indent="0" algn="l" defTabSz="914400" rtl="0" eaLnBrk="0" fontAlgn="base" latinLnBrk="0" hangingPunct="0">
              <a:lnSpc>
                <a:spcPct val="100000"/>
              </a:lnSpc>
              <a:spcBef>
                <a:spcPct val="0"/>
              </a:spcBef>
              <a:spcAft>
                <a:spcPct val="0"/>
              </a:spcAft>
              <a:buClrTx/>
              <a:buSzTx/>
              <a:buFontTx/>
              <a:buNone/>
              <a:defRPr/>
            </a:pPr>
            <a:endParaRPr kumimoji="0" lang="en-US" sz="1800" u="none" strike="noStrike" kern="1200" cap="none" spc="0" normalizeH="0" baseline="0" noProof="0" dirty="0">
              <a:ln>
                <a:noFill/>
              </a:ln>
              <a:solidFill>
                <a:srgbClr val="444444"/>
              </a:solidFill>
              <a:uLnTx/>
              <a:uFillTx/>
              <a:latin typeface="Times New Roman" panose="02020603050405020304" pitchFamily="18" charset="0"/>
              <a:cs typeface="Times New Roman" panose="02020603050405020304" pitchFamily="18" charset="0"/>
            </a:endParaRPr>
          </a:p>
          <a:p>
            <a:pPr marL="0" marR="0" lvl="1" indent="0" algn="l" defTabSz="914400" rtl="0" eaLnBrk="0" fontAlgn="base" latinLnBrk="0" hangingPunct="0">
              <a:lnSpc>
                <a:spcPct val="100000"/>
              </a:lnSpc>
              <a:spcBef>
                <a:spcPct val="0"/>
              </a:spcBef>
              <a:spcAft>
                <a:spcPct val="0"/>
              </a:spcAft>
              <a:buClrTx/>
              <a:buSzTx/>
              <a:buFontTx/>
              <a:buNone/>
              <a:defRPr/>
            </a:pPr>
            <a:r>
              <a:rPr lang="en-US" sz="1800" b="0" i="0" dirty="0">
                <a:solidFill>
                  <a:srgbClr val="444444"/>
                </a:solidFill>
                <a:effectLst/>
                <a:latin typeface="Times New Roman" panose="02020603050405020304" pitchFamily="18" charset="0"/>
                <a:cs typeface="Times New Roman" panose="02020603050405020304" pitchFamily="18" charset="0"/>
              </a:rPr>
              <a:t>The companies are stated to operate waste removal and recycling facilities in Franksville and Brookfield, Wisconsin.</a:t>
            </a:r>
          </a:p>
          <a:p>
            <a:pPr marL="0" marR="0" lvl="1" indent="0" algn="l" defTabSz="914400" rtl="0" eaLnBrk="0" fontAlgn="base" latinLnBrk="0" hangingPunct="0">
              <a:lnSpc>
                <a:spcPct val="100000"/>
              </a:lnSpc>
              <a:spcBef>
                <a:spcPct val="0"/>
              </a:spcBef>
              <a:spcAft>
                <a:spcPct val="0"/>
              </a:spcAft>
              <a:buClrTx/>
              <a:buSzTx/>
              <a:buFontTx/>
              <a:buNone/>
              <a:defRPr/>
            </a:pPr>
            <a:endParaRPr kumimoji="0" lang="en-US" sz="1800" u="none" strike="noStrike" kern="1200" cap="none" spc="0" normalizeH="0" baseline="0" noProof="0" dirty="0">
              <a:ln>
                <a:noFill/>
              </a:ln>
              <a:solidFill>
                <a:srgbClr val="444444"/>
              </a:solidFill>
              <a:uLnTx/>
              <a:uFillTx/>
              <a:latin typeface="Times New Roman" panose="02020603050405020304" pitchFamily="18" charset="0"/>
              <a:cs typeface="Times New Roman" panose="02020603050405020304" pitchFamily="18" charset="0"/>
            </a:endParaRPr>
          </a:p>
          <a:p>
            <a:pPr marL="0" marR="0" lvl="1" indent="0" algn="l" defTabSz="914400" rtl="0" eaLnBrk="0" fontAlgn="base" latinLnBrk="0" hangingPunct="0">
              <a:lnSpc>
                <a:spcPct val="100000"/>
              </a:lnSpc>
              <a:spcBef>
                <a:spcPct val="0"/>
              </a:spcBef>
              <a:spcAft>
                <a:spcPct val="0"/>
              </a:spcAft>
              <a:buClrTx/>
              <a:buSzTx/>
              <a:buFontTx/>
              <a:buNone/>
              <a:defRPr/>
            </a:pPr>
            <a:r>
              <a:rPr lang="en-US" sz="1800" b="0" i="0" dirty="0">
                <a:solidFill>
                  <a:srgbClr val="444444"/>
                </a:solidFill>
                <a:effectLst/>
                <a:latin typeface="Times New Roman" panose="02020603050405020304" pitchFamily="18" charset="0"/>
                <a:cs typeface="Times New Roman" panose="02020603050405020304" pitchFamily="18" charset="0"/>
              </a:rPr>
              <a:t>Alleged violations cited include:</a:t>
            </a:r>
          </a:p>
          <a:p>
            <a:pPr marL="0" marR="0" lvl="1" indent="0" algn="l" defTabSz="914400" rtl="0" eaLnBrk="0" fontAlgn="base" latinLnBrk="0" hangingPunct="0">
              <a:lnSpc>
                <a:spcPct val="100000"/>
              </a:lnSpc>
              <a:spcBef>
                <a:spcPct val="0"/>
              </a:spcBef>
              <a:spcAft>
                <a:spcPct val="0"/>
              </a:spcAft>
              <a:buClrTx/>
              <a:buSzTx/>
              <a:buFontTx/>
              <a:buNone/>
              <a:defRPr/>
            </a:pPr>
            <a:endParaRPr lang="en-US" sz="1800" b="0" i="0" dirty="0">
              <a:solidFill>
                <a:srgbClr val="444444"/>
              </a:solidFill>
              <a:effectLst/>
              <a:latin typeface="Times New Roman" panose="02020603050405020304" pitchFamily="18" charset="0"/>
              <a:cs typeface="Times New Roman" panose="02020603050405020304" pitchFamily="18" charset="0"/>
            </a:endParaRPr>
          </a:p>
          <a:p>
            <a:pPr lvl="2">
              <a:lnSpc>
                <a:spcPts val="2250"/>
              </a:lnSpc>
              <a:buFont typeface="Arial" panose="020B0604020202020204" pitchFamily="34" charset="0"/>
              <a:buChar char="•"/>
            </a:pPr>
            <a:r>
              <a:rPr lang="en-US" sz="1800" b="0" i="0" dirty="0">
                <a:solidFill>
                  <a:srgbClr val="444444"/>
                </a:solidFill>
                <a:effectLst/>
                <a:latin typeface="Times New Roman" panose="02020603050405020304" pitchFamily="18" charset="0"/>
                <a:cs typeface="Times New Roman" panose="02020603050405020304" pitchFamily="18" charset="0"/>
              </a:rPr>
              <a:t>Lacking energy control procedures.</a:t>
            </a:r>
          </a:p>
          <a:p>
            <a:pPr lvl="2">
              <a:lnSpc>
                <a:spcPts val="2250"/>
              </a:lnSpc>
              <a:buFont typeface="Arial" panose="020B0604020202020204" pitchFamily="34" charset="0"/>
              <a:buChar char="•"/>
            </a:pPr>
            <a:r>
              <a:rPr lang="en-US" sz="1800" b="0" i="0" dirty="0">
                <a:solidFill>
                  <a:srgbClr val="444444"/>
                </a:solidFill>
                <a:effectLst/>
                <a:latin typeface="Times New Roman" panose="02020603050405020304" pitchFamily="18" charset="0"/>
                <a:cs typeface="Times New Roman" panose="02020603050405020304" pitchFamily="18" charset="0"/>
              </a:rPr>
              <a:t>Not providing fall protection on an elevated platform.</a:t>
            </a:r>
          </a:p>
          <a:p>
            <a:pPr lvl="2">
              <a:lnSpc>
                <a:spcPts val="2250"/>
              </a:lnSpc>
              <a:buFont typeface="Arial" panose="020B0604020202020204" pitchFamily="34" charset="0"/>
              <a:buChar char="•"/>
            </a:pPr>
            <a:r>
              <a:rPr lang="en-US" sz="1800" b="0" i="0" dirty="0">
                <a:solidFill>
                  <a:srgbClr val="444444"/>
                </a:solidFill>
                <a:effectLst/>
                <a:latin typeface="Times New Roman" panose="02020603050405020304" pitchFamily="18" charset="0"/>
                <a:cs typeface="Times New Roman" panose="02020603050405020304" pitchFamily="18" charset="0"/>
              </a:rPr>
              <a:t>Failing to train forklift operators.</a:t>
            </a:r>
          </a:p>
          <a:p>
            <a:pPr lvl="2">
              <a:lnSpc>
                <a:spcPts val="2250"/>
              </a:lnSpc>
              <a:buFont typeface="Arial" panose="020B0604020202020204" pitchFamily="34" charset="0"/>
              <a:buChar char="•"/>
            </a:pPr>
            <a:r>
              <a:rPr lang="en-US" sz="1800" b="0" i="0" dirty="0">
                <a:solidFill>
                  <a:srgbClr val="444444"/>
                </a:solidFill>
                <a:effectLst/>
                <a:latin typeface="Times New Roman" panose="02020603050405020304" pitchFamily="18" charset="0"/>
                <a:cs typeface="Times New Roman" panose="02020603050405020304" pitchFamily="18" charset="0"/>
              </a:rPr>
              <a:t>Not providing hazardous communication training.</a:t>
            </a:r>
          </a:p>
          <a:p>
            <a:pPr lvl="2">
              <a:lnSpc>
                <a:spcPts val="2250"/>
              </a:lnSpc>
              <a:buFont typeface="Arial" panose="020B0604020202020204" pitchFamily="34" charset="0"/>
              <a:buChar char="•"/>
            </a:pPr>
            <a:r>
              <a:rPr lang="en-US" sz="1800" b="0" i="0" dirty="0">
                <a:solidFill>
                  <a:srgbClr val="444444"/>
                </a:solidFill>
                <a:effectLst/>
                <a:latin typeface="Times New Roman" panose="02020603050405020304" pitchFamily="18" charset="0"/>
                <a:cs typeface="Times New Roman" panose="02020603050405020304" pitchFamily="18" charset="0"/>
              </a:rPr>
              <a:t>Lack of a hearing conservation program.</a:t>
            </a:r>
          </a:p>
          <a:p>
            <a:pPr lvl="2">
              <a:lnSpc>
                <a:spcPts val="2250"/>
              </a:lnSpc>
              <a:buFont typeface="Arial" panose="020B0604020202020204" pitchFamily="34" charset="0"/>
              <a:buChar char="•"/>
            </a:pPr>
            <a:r>
              <a:rPr lang="en-US" sz="1800" b="0" i="0" dirty="0">
                <a:solidFill>
                  <a:srgbClr val="444444"/>
                </a:solidFill>
                <a:effectLst/>
                <a:latin typeface="Times New Roman" panose="02020603050405020304" pitchFamily="18" charset="0"/>
                <a:cs typeface="Times New Roman" panose="02020603050405020304" pitchFamily="18" charset="0"/>
              </a:rPr>
              <a:t>Failure to adequately install emission guards.</a:t>
            </a:r>
          </a:p>
          <a:p>
            <a:pPr lvl="2">
              <a:lnSpc>
                <a:spcPts val="2250"/>
              </a:lnSpc>
              <a:buFont typeface="Arial" panose="020B0604020202020204" pitchFamily="34" charset="0"/>
              <a:buChar char="•"/>
            </a:pPr>
            <a:endParaRPr lang="en-US" sz="1800" dirty="0">
              <a:solidFill>
                <a:srgbClr val="444444"/>
              </a:solidFill>
              <a:latin typeface="Times New Roman" panose="02020603050405020304" pitchFamily="18" charset="0"/>
              <a:cs typeface="Times New Roman" panose="02020603050405020304" pitchFamily="18" charset="0"/>
            </a:endParaRPr>
          </a:p>
          <a:p>
            <a:pPr>
              <a:lnSpc>
                <a:spcPts val="2250"/>
              </a:lnSpc>
            </a:pPr>
            <a:r>
              <a:rPr lang="en-US" sz="1800" b="0" i="0" dirty="0">
                <a:solidFill>
                  <a:srgbClr val="444444"/>
                </a:solidFill>
                <a:effectLst/>
                <a:latin typeface="Times New Roman" panose="02020603050405020304" pitchFamily="18" charset="0"/>
                <a:cs typeface="Times New Roman" panose="02020603050405020304" pitchFamily="18" charset="0"/>
              </a:rPr>
              <a:t>OSHA has proposed penalties in the amount of $367,401.00.</a:t>
            </a:r>
          </a:p>
          <a:p>
            <a:pPr marL="2857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endParaRPr kumimoji="0" lang="en-US" sz="1800" b="0" i="0" u="none" strike="noStrike" kern="1200" cap="none" spc="0" normalizeH="0" baseline="0" noProof="0" dirty="0">
              <a:ln>
                <a:noFill/>
              </a:ln>
              <a:solidFill>
                <a:srgbClr val="444444"/>
              </a:solidFill>
              <a:effectLst/>
              <a:uLnTx/>
              <a:uFillTx/>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25</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531993076"/>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A9C197-D97C-D5F7-5457-C7DDFCD0667B}"/>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9D39ADF0-ABDA-A2B0-94F5-4A3E215DC868}"/>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B5911B0C-F867-374D-613C-19616629373F}"/>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Cadmium/Lead/OSHA Enforcement: Janesville, Wisconsin Recycling Facility Cited for Alleged Violations</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EDCDDBDA-4217-C344-1630-5310A2DDBEEB}"/>
              </a:ext>
            </a:extLst>
          </p:cNvPr>
          <p:cNvSpPr txBox="1">
            <a:spLocks noChangeArrowheads="1"/>
          </p:cNvSpPr>
          <p:nvPr/>
        </p:nvSpPr>
        <p:spPr bwMode="auto">
          <a:xfrm>
            <a:off x="609600" y="1676400"/>
            <a:ext cx="8229600" cy="47387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800" b="0" i="0" dirty="0">
                <a:solidFill>
                  <a:srgbClr val="444444"/>
                </a:solidFill>
                <a:effectLst/>
                <a:latin typeface="Times New Roman" panose="02020603050405020304" pitchFamily="18" charset="0"/>
                <a:cs typeface="Times New Roman" panose="02020603050405020304" pitchFamily="18" charset="0"/>
              </a:rPr>
              <a:t>The Occupational Safety and Health Administration issued an October 9th news release addressing a Universal Recycling Technologies LLC facility.</a:t>
            </a:r>
          </a:p>
          <a:p>
            <a:pPr marL="0" marR="0" lvl="1" algn="l" defTabSz="914400" rtl="0" eaLnBrk="0" fontAlgn="base" latinLnBrk="0" hangingPunct="0">
              <a:lnSpc>
                <a:spcPct val="100000"/>
              </a:lnSpc>
              <a:spcBef>
                <a:spcPct val="0"/>
              </a:spcBef>
              <a:spcAft>
                <a:spcPct val="0"/>
              </a:spcAft>
              <a:buClrTx/>
              <a:buSzTx/>
              <a:defRPr/>
            </a:pPr>
            <a:endParaRPr lang="en-US" sz="18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URT is stated to operate a recycling facility in Janesville, Wisconsin.</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OSHA states that workers were being exposed to unsafe levels of lead and cadmium while they dismantled cathode ray tubes from older TVs.</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OSHA alleges that the facility has failed to implement adequate engineering controls and did not keep services as free as practicable from lead and cadmium accumulations.</a:t>
            </a: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1E15E96A-824E-F780-D534-6D293E4FDA8C}"/>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26</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253212389"/>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F178BC-BE62-E0B2-6AF7-47EA5F37752E}"/>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6B87ACC4-CE30-21CA-F62B-621A05B06E62}"/>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6EAEE0C8-7BE7-FB15-819D-29CD8937C7D1}"/>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Cadmium/Lead/OSHA Enforcement: Janesville, Wisconsin Recycling Facility Cited for Alleged Violations</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E8D5CB4E-2EAA-32EC-9CAD-21F4B441F87E}"/>
              </a:ext>
            </a:extLst>
          </p:cNvPr>
          <p:cNvSpPr txBox="1">
            <a:spLocks noChangeArrowheads="1"/>
          </p:cNvSpPr>
          <p:nvPr/>
        </p:nvSpPr>
        <p:spPr bwMode="auto">
          <a:xfrm>
            <a:off x="685800" y="1600200"/>
            <a:ext cx="8153400" cy="48149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OSHA alleges that the URT facility failed to do the following:</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Provide biological monitoring of employees for overexposure every six months.</a:t>
            </a: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Collect samples for representative full shift exposures to both lead and cadmium.</a:t>
            </a: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Ensure workers removed protective clothing contaminated with lead and cadmium at the completion of the shift and left the clothing at the workplace.</a:t>
            </a: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Require workers exposed to lead and cadmium to shower at the end of their shift.</a:t>
            </a: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Establish a regulation area to reduce the spread of contamination when employees were exposed to lead or cadmium over the permissible exposure limit.</a:t>
            </a: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Train employees on the additive effects of lead and cadmium.</a:t>
            </a:r>
          </a:p>
          <a:p>
            <a:pPr marL="1200150" lvl="3" indent="-285750">
              <a:buFont typeface="Arial" panose="020B0604020202020204" pitchFamily="34" charset="0"/>
              <a:buChar char="•"/>
              <a:defRPr/>
            </a:pPr>
            <a:endParaRPr lang="en-US" sz="18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endParaRPr lang="en-US" sz="1800" dirty="0">
              <a:latin typeface="Times New Roman" panose="02020603050405020304" pitchFamily="18" charset="0"/>
              <a:cs typeface="Times New Roman" panose="02020603050405020304" pitchFamily="18" charset="0"/>
            </a:endParaRPr>
          </a:p>
          <a:p>
            <a:pPr marL="0" lvl="1">
              <a:defRPr/>
            </a:pPr>
            <a:r>
              <a:rPr lang="en-US" sz="1800" dirty="0">
                <a:latin typeface="Times New Roman" panose="02020603050405020304" pitchFamily="18" charset="0"/>
                <a:cs typeface="Times New Roman" panose="02020603050405020304" pitchFamily="18" charset="0"/>
              </a:rPr>
              <a:t>$202,820.00 in penalties has been proposed by OSHA for the alleged violations.</a:t>
            </a:r>
          </a:p>
        </p:txBody>
      </p:sp>
      <p:sp>
        <p:nvSpPr>
          <p:cNvPr id="2" name="Slide Number Placeholder 1">
            <a:extLst>
              <a:ext uri="{FF2B5EF4-FFF2-40B4-BE49-F238E27FC236}">
                <a16:creationId xmlns:a16="http://schemas.microsoft.com/office/drawing/2014/main" id="{E430D8FD-80A6-758D-84BD-CC2D9BB1850E}"/>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27</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931782200"/>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CF1ABE-50A7-D020-44B8-7FB60D8D4722}"/>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3E362DFE-3038-53D8-0D15-1747CF580B1C}"/>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985B097D-558D-8F0C-3FE8-30497CF82869}"/>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endParaRPr lang="en-US" sz="3500" b="1" i="0" cap="all" dirty="0">
              <a:solidFill>
                <a:schemeClr val="bg1"/>
              </a:solidFill>
              <a:effectLst/>
              <a:latin typeface="+mj-lt"/>
            </a:endParaRPr>
          </a:p>
        </p:txBody>
      </p:sp>
      <p:sp>
        <p:nvSpPr>
          <p:cNvPr id="6" name="Rectangle 16">
            <a:extLst>
              <a:ext uri="{FF2B5EF4-FFF2-40B4-BE49-F238E27FC236}">
                <a16:creationId xmlns:a16="http://schemas.microsoft.com/office/drawing/2014/main" id="{581CB261-DBD3-B79C-5629-C03EA26B66D7}"/>
              </a:ext>
            </a:extLst>
          </p:cNvPr>
          <p:cNvSpPr txBox="1">
            <a:spLocks noChangeArrowheads="1"/>
          </p:cNvSpPr>
          <p:nvPr/>
        </p:nvSpPr>
        <p:spPr bwMode="auto">
          <a:xfrm>
            <a:off x="800100" y="1385978"/>
            <a:ext cx="7543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92D1BA1C-42E1-D0EF-7FF2-0E1CC387E01F}"/>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28</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
        <p:nvSpPr>
          <p:cNvPr id="3" name="TextBox 2">
            <a:extLst>
              <a:ext uri="{FF2B5EF4-FFF2-40B4-BE49-F238E27FC236}">
                <a16:creationId xmlns:a16="http://schemas.microsoft.com/office/drawing/2014/main" id="{93261EF5-D480-6358-A0A5-6BEEFDD22314}"/>
              </a:ext>
            </a:extLst>
          </p:cNvPr>
          <p:cNvSpPr txBox="1"/>
          <p:nvPr/>
        </p:nvSpPr>
        <p:spPr>
          <a:xfrm>
            <a:off x="914400" y="1524000"/>
            <a:ext cx="7429500" cy="2785378"/>
          </a:xfrm>
          <a:prstGeom prst="rect">
            <a:avLst/>
          </a:prstGeom>
          <a:noFill/>
        </p:spPr>
        <p:txBody>
          <a:bodyPr wrap="square" rtlCol="0">
            <a:spAutoFit/>
          </a:bodyPr>
          <a:lstStyle/>
          <a:p>
            <a:pPr algn="ctr"/>
            <a:endParaRPr lang="en-US" sz="3500" b="1" dirty="0">
              <a:latin typeface="Times New Roman" panose="02020603050405020304" pitchFamily="18" charset="0"/>
              <a:cs typeface="Times New Roman" panose="02020603050405020304" pitchFamily="18" charset="0"/>
            </a:endParaRPr>
          </a:p>
          <a:p>
            <a:pPr algn="ctr"/>
            <a:endParaRPr lang="en-US" sz="3500" b="1" dirty="0">
              <a:latin typeface="Times New Roman" panose="02020603050405020304" pitchFamily="18" charset="0"/>
              <a:cs typeface="Times New Roman" panose="02020603050405020304" pitchFamily="18" charset="0"/>
            </a:endParaRPr>
          </a:p>
          <a:p>
            <a:pPr algn="ctr"/>
            <a:r>
              <a:rPr lang="en-US" sz="3500" b="1" dirty="0">
                <a:latin typeface="Times New Roman" panose="02020603050405020304" pitchFamily="18" charset="0"/>
                <a:cs typeface="Times New Roman" panose="02020603050405020304" pitchFamily="18" charset="0"/>
              </a:rPr>
              <a:t>CRIMINAL ENFORCEMENT</a:t>
            </a:r>
          </a:p>
          <a:p>
            <a:pPr algn="ctr"/>
            <a:r>
              <a:rPr lang="en-US" sz="3500" b="1" dirty="0">
                <a:latin typeface="Times New Roman" panose="02020603050405020304" pitchFamily="18" charset="0"/>
                <a:cs typeface="Times New Roman" panose="02020603050405020304" pitchFamily="18" charset="0"/>
              </a:rPr>
              <a:t>(including reorganization of U.S. Department of Justice)</a:t>
            </a:r>
          </a:p>
        </p:txBody>
      </p:sp>
    </p:spTree>
    <p:extLst>
      <p:ext uri="{BB962C8B-B14F-4D97-AF65-F5344CB8AC3E}">
        <p14:creationId xmlns:p14="http://schemas.microsoft.com/office/powerpoint/2010/main" val="2666117787"/>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73930E-F9B5-66A1-5254-A22BB9EC7A71}"/>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2BBFF0D1-C790-5F55-EB04-CB2FAA360B79}"/>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0558BBF1-8C64-9287-7A6E-7BF5BD2103D4}"/>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Criminal Enforcement/Lead Service Line Replacement: U.S. Department of Justice Charges Two New Jersey Individuals with Conspiracy to Commit Wire Fraud</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55D283BF-30FE-734F-618D-D3DA6C2C2B2F}"/>
              </a:ext>
            </a:extLst>
          </p:cNvPr>
          <p:cNvSpPr txBox="1">
            <a:spLocks noChangeArrowheads="1"/>
          </p:cNvSpPr>
          <p:nvPr/>
        </p:nvSpPr>
        <p:spPr bwMode="auto">
          <a:xfrm>
            <a:off x="609600" y="1752600"/>
            <a:ext cx="8153400" cy="46625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700" b="0" i="0" dirty="0">
                <a:solidFill>
                  <a:srgbClr val="444444"/>
                </a:solidFill>
                <a:effectLst/>
                <a:latin typeface="Times New Roman" panose="02020603050405020304" pitchFamily="18" charset="0"/>
                <a:cs typeface="Times New Roman" panose="02020603050405020304" pitchFamily="18" charset="0"/>
              </a:rPr>
              <a:t>The United States Department of Justice filed a criminal complaint against Michael Sawyer and </a:t>
            </a:r>
            <a:r>
              <a:rPr lang="en-US" sz="1700" b="0" i="0" dirty="0" err="1">
                <a:solidFill>
                  <a:srgbClr val="444444"/>
                </a:solidFill>
                <a:effectLst/>
                <a:latin typeface="Times New Roman" panose="02020603050405020304" pitchFamily="18" charset="0"/>
                <a:cs typeface="Times New Roman" panose="02020603050405020304" pitchFamily="18" charset="0"/>
              </a:rPr>
              <a:t>Latronia</a:t>
            </a:r>
            <a:r>
              <a:rPr lang="en-US" sz="1700" b="0" i="0" dirty="0">
                <a:solidFill>
                  <a:srgbClr val="444444"/>
                </a:solidFill>
                <a:effectLst/>
                <a:latin typeface="Times New Roman" panose="02020603050405020304" pitchFamily="18" charset="0"/>
                <a:cs typeface="Times New Roman" panose="02020603050405020304" pitchFamily="18" charset="0"/>
              </a:rPr>
              <a:t> Sanders of New Jersey for their alleged roles in a conspiracy to commit wire fraud.</a:t>
            </a:r>
          </a:p>
          <a:p>
            <a:pPr marL="0" marR="0" lvl="1" algn="l" defTabSz="914400" rtl="0" eaLnBrk="0" fontAlgn="base" latinLnBrk="0" hangingPunct="0">
              <a:lnSpc>
                <a:spcPct val="100000"/>
              </a:lnSpc>
              <a:spcBef>
                <a:spcPct val="0"/>
              </a:spcBef>
              <a:spcAft>
                <a:spcPct val="0"/>
              </a:spcAft>
              <a:buClrTx/>
              <a:buSzTx/>
              <a:defRPr/>
            </a:pPr>
            <a:endParaRPr lang="en-US" sz="17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dirty="0">
                <a:latin typeface="Times New Roman" panose="02020603050405020304" pitchFamily="18" charset="0"/>
                <a:cs typeface="Times New Roman" panose="02020603050405020304" pitchFamily="18" charset="0"/>
              </a:rPr>
              <a:t>The alleged wire fraud is stated to have been in connection with the Newark Lead Service Line Service Replacement Program.</a:t>
            </a:r>
          </a:p>
          <a:p>
            <a:pPr marL="0" marR="0" lvl="1" algn="l" defTabSz="914400" rtl="0" eaLnBrk="0" fontAlgn="base" latinLnBrk="0" hangingPunct="0">
              <a:lnSpc>
                <a:spcPct val="100000"/>
              </a:lnSpc>
              <a:spcBef>
                <a:spcPct val="0"/>
              </a:spcBef>
              <a:spcAft>
                <a:spcPct val="0"/>
              </a:spcAft>
              <a:buClrTx/>
              <a:buSzTx/>
              <a:defRPr/>
            </a:pPr>
            <a:endParaRPr lang="en-US" sz="17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dirty="0">
                <a:latin typeface="Times New Roman" panose="02020603050405020304" pitchFamily="18" charset="0"/>
                <a:cs typeface="Times New Roman" panose="02020603050405020304" pitchFamily="18" charset="0"/>
              </a:rPr>
              <a:t>Newark, New Jersey FBI Acting Special Agent In Charge Nelson I. Delgado is quoted in the DOJ news release as stating that:</a:t>
            </a:r>
          </a:p>
          <a:p>
            <a:pPr marL="0" marR="0" lvl="1" algn="l" defTabSz="914400" rtl="0" eaLnBrk="0" fontAlgn="base" latinLnBrk="0" hangingPunct="0">
              <a:lnSpc>
                <a:spcPct val="100000"/>
              </a:lnSpc>
              <a:spcBef>
                <a:spcPct val="0"/>
              </a:spcBef>
              <a:spcAft>
                <a:spcPct val="0"/>
              </a:spcAft>
              <a:buClrTx/>
              <a:buSzTx/>
              <a:defRPr/>
            </a:pPr>
            <a:endParaRPr lang="en-US" sz="17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…For years, lead pipes that transport drinking water to homes in Newark remained buried in the ground after the city hired a company to replace them,” Newark FBI Acting Special Agent in Charge Nelson I. Delgado said. “The business, along with others, were paid to replace the water service lines because any amount of lead exposure is detrimental to people's health, particularly for children. We allege the subjects in this investigation knew they were not replacing the lead pipes, and then passed off misleading photos to conceal the ones they left in the ground.</a:t>
            </a:r>
          </a:p>
        </p:txBody>
      </p:sp>
      <p:sp>
        <p:nvSpPr>
          <p:cNvPr id="2" name="Slide Number Placeholder 1">
            <a:extLst>
              <a:ext uri="{FF2B5EF4-FFF2-40B4-BE49-F238E27FC236}">
                <a16:creationId xmlns:a16="http://schemas.microsoft.com/office/drawing/2014/main" id="{8758F7A6-5E59-BF87-5D98-3D4A8E3EDB7E}"/>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29</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48965682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609600" y="0"/>
            <a:ext cx="75438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4400">
                <a:solidFill>
                  <a:schemeClr val="bg1"/>
                </a:solidFill>
              </a:rPr>
              <a:t>Discussion will address:</a:t>
            </a:r>
            <a:endParaRPr kumimoji="0" lang="en-US" sz="44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685800" y="1592580"/>
            <a:ext cx="75438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365760" lvl="0" indent="-256032" algn="just" eaLnBrk="1" fontAlgn="auto" hangingPunct="1">
              <a:spcBef>
                <a:spcPts val="400"/>
              </a:spcBef>
              <a:spcAft>
                <a:spcPct val="0"/>
              </a:spcAft>
              <a:buClr>
                <a:srgbClr val="2DA2BF"/>
              </a:buClr>
              <a:buSzPct val="68000"/>
              <a:buFont typeface="Wingdings 3"/>
              <a:buChar char=""/>
              <a:tabLst>
                <a:tab pos="6635750" algn="l"/>
              </a:tabLst>
            </a:pPr>
            <a:r>
              <a:rPr lang="en-US" sz="3200" dirty="0">
                <a:solidFill>
                  <a:prstClr val="black"/>
                </a:solidFill>
                <a:latin typeface="+mn-lt"/>
                <a:ea typeface="+mn-ea"/>
              </a:rPr>
              <a:t>A variety of federal and state decisions, litigation, rulings, regulations, policies, etc., either directly or indirectly related to solid or hazardous waste (including recycling) that have arisen over the last 12 months or so.</a:t>
            </a: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a:t>
            </a:fld>
            <a:endParaRPr lang="en-US"/>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15173F-593B-DC82-57EC-F78F87FF0D43}"/>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3CE785AC-0FC2-EC66-BE7B-9A614F0B6194}"/>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4D20ADDD-CBD1-5ACA-8FA8-5917E5BD4F15}"/>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Environmental Criminal Enforcement/Clean Water Act: United States District Court (District of Connecticut) Sentences Water Main Cleaning Company for Alleged Violation</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EDBA734C-4F32-76F8-7D70-B76548003315}"/>
              </a:ext>
            </a:extLst>
          </p:cNvPr>
          <p:cNvSpPr txBox="1">
            <a:spLocks noChangeArrowheads="1"/>
          </p:cNvSpPr>
          <p:nvPr/>
        </p:nvSpPr>
        <p:spPr bwMode="auto">
          <a:xfrm>
            <a:off x="685800" y="1385978"/>
            <a:ext cx="8229600" cy="5319622"/>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1800" b="0" i="0" dirty="0">
              <a:solidFill>
                <a:srgbClr val="444444"/>
              </a:solidFill>
              <a:effectLst/>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b="0" i="0" dirty="0">
                <a:solidFill>
                  <a:srgbClr val="444444"/>
                </a:solidFill>
                <a:effectLst/>
                <a:latin typeface="Times New Roman" panose="02020603050405020304" pitchFamily="18" charset="0"/>
                <a:cs typeface="Times New Roman" panose="02020603050405020304" pitchFamily="18" charset="0"/>
              </a:rPr>
              <a:t>The United States Attorney’s Office for the District of Connecticut issued a March 4th press release stating that National Water Main Cleaning Company  was sentenced by the United States District Court for the District of Columbia for a felony violation of the Clean Water Act.</a:t>
            </a:r>
          </a:p>
          <a:p>
            <a:pPr marL="0" marR="0" lvl="1" algn="l" defTabSz="914400" rtl="0" eaLnBrk="0" fontAlgn="base" latinLnBrk="0" hangingPunct="0">
              <a:lnSpc>
                <a:spcPct val="100000"/>
              </a:lnSpc>
              <a:spcBef>
                <a:spcPct val="0"/>
              </a:spcBef>
              <a:spcAft>
                <a:spcPct val="0"/>
              </a:spcAft>
              <a:buClrTx/>
              <a:buSzTx/>
              <a:defRPr/>
            </a:pPr>
            <a:endParaRPr lang="en-US" sz="18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NWMCC is alleged to have knowingly discharged a pollutant into Cuff Brook while refurbishing a large culvert pipe in </a:t>
            </a:r>
            <a:r>
              <a:rPr lang="en-US" sz="1800" dirty="0" err="1">
                <a:latin typeface="Times New Roman" panose="02020603050405020304" pitchFamily="18" charset="0"/>
                <a:cs typeface="Times New Roman" panose="02020603050405020304" pitchFamily="18" charset="0"/>
              </a:rPr>
              <a:t>Chesire</a:t>
            </a:r>
            <a:r>
              <a:rPr lang="en-US" sz="1800" dirty="0">
                <a:latin typeface="Times New Roman" panose="02020603050405020304" pitchFamily="18" charset="0"/>
                <a:cs typeface="Times New Roman" panose="02020603050405020304" pitchFamily="18" charset="0"/>
              </a:rPr>
              <a:t>, Connecticut, in July 2019. </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The alleged unauthorized discharge of uncured geopolymer mortar is stated to have killed more than 150 fish and contaminated the waterbody.</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The U.S. Attorney’s news release states that court documents and statements made in court indicate that the town of </a:t>
            </a:r>
            <a:r>
              <a:rPr lang="en-US" sz="1800" dirty="0" err="1">
                <a:latin typeface="Times New Roman" panose="02020603050405020304" pitchFamily="18" charset="0"/>
                <a:cs typeface="Times New Roman" panose="02020603050405020304" pitchFamily="18" charset="0"/>
              </a:rPr>
              <a:t>Chesire’s</a:t>
            </a:r>
            <a:r>
              <a:rPr lang="en-US" sz="1800" dirty="0">
                <a:latin typeface="Times New Roman" panose="02020603050405020304" pitchFamily="18" charset="0"/>
                <a:cs typeface="Times New Roman" panose="02020603050405020304" pitchFamily="18" charset="0"/>
              </a:rPr>
              <a:t> project specifications required that the work be done under dry conditions along with environmental controls to prevent uncured geopolymer mortar from leaking into the waterbody.</a:t>
            </a: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91971AE6-14F1-0DAE-C3BD-0BB5A9ABF198}"/>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30</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340592893"/>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3B5841-A815-0938-CF9F-B273587916A0}"/>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34996A5F-69B7-3B8F-F5B0-F6F1BE372F1E}"/>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2543FF17-74B1-AA4C-2C87-F47CE9AE7E1D}"/>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Environmental Criminal Enforcement/Clean Water Act: United States District Court (District of Connecticut) Sentences Water Main Cleaning Company for Alleged Violation</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301BF35F-C638-AA5D-FBA9-D4C55100B3A6}"/>
              </a:ext>
            </a:extLst>
          </p:cNvPr>
          <p:cNvSpPr txBox="1">
            <a:spLocks noChangeArrowheads="1"/>
          </p:cNvSpPr>
          <p:nvPr/>
        </p:nvSpPr>
        <p:spPr bwMode="auto">
          <a:xfrm>
            <a:off x="609600" y="1385978"/>
            <a:ext cx="8305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2000" dirty="0">
                <a:latin typeface="Times New Roman" panose="02020603050405020304" pitchFamily="18" charset="0"/>
                <a:cs typeface="Times New Roman" panose="02020603050405020304" pitchFamily="18" charset="0"/>
              </a:rPr>
              <a:t>Alleged that on two days in 2019, NWMCC sprayed the referenced mortar onto the culvert pipe without the mandated environmental controls and on July 17th continued to work despite heavy rain which led to this material seeping into the waterbody.</a:t>
            </a:r>
          </a:p>
          <a:p>
            <a:pPr marL="0" marR="0" lvl="1" algn="l" defTabSz="914400" rtl="0" eaLnBrk="0" fontAlgn="base" latinLnBrk="0" hangingPunct="0">
              <a:lnSpc>
                <a:spcPct val="100000"/>
              </a:lnSpc>
              <a:spcBef>
                <a:spcPct val="0"/>
              </a:spcBef>
              <a:spcAft>
                <a:spcPct val="0"/>
              </a:spcAft>
              <a:buClrTx/>
              <a:buSzTx/>
              <a:defRPr/>
            </a:pPr>
            <a:endParaRPr lang="en-US" sz="20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2000" dirty="0">
                <a:latin typeface="Times New Roman" panose="02020603050405020304" pitchFamily="18" charset="0"/>
                <a:cs typeface="Times New Roman" panose="02020603050405020304" pitchFamily="18" charset="0"/>
              </a:rPr>
              <a:t>The Court sentenced NWMCC to:</a:t>
            </a:r>
          </a:p>
          <a:p>
            <a:pPr marL="0" marR="0" lvl="1" algn="l" defTabSz="914400" rtl="0" eaLnBrk="0" fontAlgn="base" latinLnBrk="0" hangingPunct="0">
              <a:lnSpc>
                <a:spcPct val="100000"/>
              </a:lnSpc>
              <a:spcBef>
                <a:spcPct val="0"/>
              </a:spcBef>
              <a:spcAft>
                <a:spcPct val="0"/>
              </a:spcAft>
              <a:buClrTx/>
              <a:buSzTx/>
              <a:defRPr/>
            </a:pPr>
            <a:endParaRPr lang="en-US" sz="20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2000" dirty="0">
                <a:latin typeface="Times New Roman" panose="02020603050405020304" pitchFamily="18" charset="0"/>
                <a:cs typeface="Times New Roman" panose="02020603050405020304" pitchFamily="18" charset="0"/>
              </a:rPr>
              <a:t>Federal prohibition with environmental conditions for three years.</a:t>
            </a:r>
          </a:p>
          <a:p>
            <a:pPr marL="1200150" lvl="3" indent="-285750">
              <a:buFont typeface="Arial" panose="020B0604020202020204" pitchFamily="34" charset="0"/>
              <a:buChar char="•"/>
              <a:defRPr/>
            </a:pPr>
            <a:r>
              <a:rPr lang="en-US" sz="2000" dirty="0">
                <a:latin typeface="Times New Roman" panose="02020603050405020304" pitchFamily="18" charset="0"/>
                <a:cs typeface="Times New Roman" panose="02020603050405020304" pitchFamily="18" charset="0"/>
              </a:rPr>
              <a:t>$500,000.00 federal penalty.</a:t>
            </a:r>
          </a:p>
          <a:p>
            <a:pPr marL="1200150" lvl="3" indent="-285750">
              <a:buFont typeface="Arial" panose="020B0604020202020204" pitchFamily="34" charset="0"/>
              <a:buChar char="•"/>
              <a:defRPr/>
            </a:pPr>
            <a:r>
              <a:rPr lang="en-US" sz="2000" dirty="0">
                <a:latin typeface="Times New Roman" panose="02020603050405020304" pitchFamily="18" charset="0"/>
                <a:cs typeface="Times New Roman" panose="02020603050405020304" pitchFamily="18" charset="0"/>
              </a:rPr>
              <a:t>$500,000.00 to the Connecticut Department of Energy and Environment Protection to fund aquatic ecosystem enhancement projects in the South Central Coastal Watershed.</a:t>
            </a:r>
          </a:p>
        </p:txBody>
      </p:sp>
      <p:sp>
        <p:nvSpPr>
          <p:cNvPr id="2" name="Slide Number Placeholder 1">
            <a:extLst>
              <a:ext uri="{FF2B5EF4-FFF2-40B4-BE49-F238E27FC236}">
                <a16:creationId xmlns:a16="http://schemas.microsoft.com/office/drawing/2014/main" id="{A257ECAB-2797-8E3D-112E-A86C0B66B061}"/>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31</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652956220"/>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8D3DE4-C32A-EA9E-D957-91C14C0DD01A}"/>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72A67A88-CDFD-04EA-707A-9D12B666C027}"/>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17720B2B-B0DF-4FE6-F5F9-F7A2EC0AE38A}"/>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Criminal Enforcement/Clean Water Act: U.S. Department of Justice Press Release Announces Six-Count Indictment Charging Phillips 66 Company</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8EF9A9D8-21F7-5149-EAE0-D329A72DBA4E}"/>
              </a:ext>
            </a:extLst>
          </p:cNvPr>
          <p:cNvSpPr txBox="1">
            <a:spLocks noChangeArrowheads="1"/>
          </p:cNvSpPr>
          <p:nvPr/>
        </p:nvSpPr>
        <p:spPr bwMode="auto">
          <a:xfrm>
            <a:off x="609600" y="1666336"/>
            <a:ext cx="8305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800" b="0" i="0" dirty="0">
                <a:solidFill>
                  <a:srgbClr val="444444"/>
                </a:solidFill>
                <a:effectLst/>
                <a:latin typeface="Times New Roman" panose="02020603050405020304" pitchFamily="18" charset="0"/>
                <a:cs typeface="Times New Roman" panose="02020603050405020304" pitchFamily="18" charset="0"/>
              </a:rPr>
              <a:t>The United States Department of Justice announced that a federal grand jury returned a six-count indictment charging Phillips 66 Company with violating the Clean Water Act.</a:t>
            </a:r>
          </a:p>
          <a:p>
            <a:pPr marL="0" marR="0" lvl="1" algn="l" defTabSz="914400" rtl="0" eaLnBrk="0" fontAlgn="base" latinLnBrk="0" hangingPunct="0">
              <a:lnSpc>
                <a:spcPct val="100000"/>
              </a:lnSpc>
              <a:spcBef>
                <a:spcPct val="0"/>
              </a:spcBef>
              <a:spcAft>
                <a:spcPct val="0"/>
              </a:spcAft>
              <a:buClrTx/>
              <a:buSzTx/>
              <a:defRPr/>
            </a:pPr>
            <a:endParaRPr lang="en-US" sz="18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The news release alleges that Phillips 66 illegally discharged:</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…hundreds of thousands of gallons of industrial wastewater from its Carson oil refinery into the Los Angeles County sewer system then failing to report the violations to authorities…</a:t>
            </a:r>
          </a:p>
          <a:p>
            <a:pPr marL="1200150" lvl="3" indent="-285750">
              <a:buFont typeface="Arial" panose="020B0604020202020204" pitchFamily="34" charset="0"/>
              <a:buChar char="•"/>
              <a:defRPr/>
            </a:pPr>
            <a:endParaRPr lang="en-US" sz="1800" dirty="0">
              <a:latin typeface="Times New Roman" panose="02020603050405020304" pitchFamily="18" charset="0"/>
              <a:cs typeface="Times New Roman" panose="02020603050405020304" pitchFamily="18" charset="0"/>
            </a:endParaRPr>
          </a:p>
          <a:p>
            <a:pPr marL="0" lvl="1">
              <a:defRPr/>
            </a:pPr>
            <a:r>
              <a:rPr lang="en-US" sz="1800" dirty="0">
                <a:latin typeface="Times New Roman" panose="02020603050405020304" pitchFamily="18" charset="0"/>
                <a:cs typeface="Times New Roman" panose="02020603050405020304" pitchFamily="18" charset="0"/>
              </a:rPr>
              <a:t>The Company is charged with the following:</a:t>
            </a:r>
          </a:p>
          <a:p>
            <a:pPr marL="0" lvl="1">
              <a:defRPr/>
            </a:pPr>
            <a:endParaRPr lang="en-US" sz="18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Two counts of negligently violating the Clean Water Act.</a:t>
            </a: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Four counts of knowingly violating the Clean Water Act.</a:t>
            </a:r>
          </a:p>
          <a:p>
            <a:pPr marL="1200150" lvl="3" indent="-285750">
              <a:buFont typeface="Arial" panose="020B0604020202020204" pitchFamily="34" charset="0"/>
              <a:buChar char="•"/>
              <a:defRPr/>
            </a:pPr>
            <a:endParaRPr lang="en-US" sz="1800" dirty="0">
              <a:latin typeface="Times New Roman" panose="02020603050405020304" pitchFamily="18" charset="0"/>
              <a:cs typeface="Times New Roman" panose="02020603050405020304" pitchFamily="18" charset="0"/>
            </a:endParaRPr>
          </a:p>
          <a:p>
            <a:pPr marL="0" lvl="1">
              <a:defRPr/>
            </a:pPr>
            <a:r>
              <a:rPr lang="en-US" sz="1800" dirty="0">
                <a:latin typeface="Times New Roman" panose="02020603050405020304" pitchFamily="18" charset="0"/>
                <a:cs typeface="Times New Roman" panose="02020603050405020304" pitchFamily="18" charset="0"/>
              </a:rPr>
              <a:t>The industrial wastewater that was discharged is stated to have contained a concentration of oil and grease more than 300 times the concentration allowed in its permit.</a:t>
            </a:r>
          </a:p>
        </p:txBody>
      </p:sp>
      <p:sp>
        <p:nvSpPr>
          <p:cNvPr id="2" name="Slide Number Placeholder 1">
            <a:extLst>
              <a:ext uri="{FF2B5EF4-FFF2-40B4-BE49-F238E27FC236}">
                <a16:creationId xmlns:a16="http://schemas.microsoft.com/office/drawing/2014/main" id="{6FD92B81-A96A-45D1-232F-8CC41FC271A3}"/>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32</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4176668669"/>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i="0" u="none" strike="noStrike" dirty="0">
                <a:solidFill>
                  <a:schemeClr val="bg1"/>
                </a:solidFill>
                <a:effectLst/>
                <a:latin typeface="+mj-lt"/>
                <a:cs typeface="Times New Roman" panose="02020603050405020304" pitchFamily="18" charset="0"/>
              </a:rPr>
              <a:t>Environmental Criminal Enforcement/Wetlands: U.S. Department of Justice Announces Sentencing for Virginia Company and Owner</a:t>
            </a:r>
            <a:endParaRPr lang="en-US" sz="2200" b="1" i="0" cap="all" dirty="0">
              <a:solidFill>
                <a:schemeClr val="bg1"/>
              </a:solidFill>
              <a:effectLst/>
              <a:latin typeface="+mj-lt"/>
              <a:cs typeface="Times New Roman" panose="02020603050405020304" pitchFamily="18" charset="0"/>
            </a:endParaRPr>
          </a:p>
        </p:txBody>
      </p:sp>
      <p:sp>
        <p:nvSpPr>
          <p:cNvPr id="6" name="Rectangle 16"/>
          <p:cNvSpPr txBox="1">
            <a:spLocks noChangeArrowheads="1"/>
          </p:cNvSpPr>
          <p:nvPr/>
        </p:nvSpPr>
        <p:spPr bwMode="auto">
          <a:xfrm>
            <a:off x="609600" y="1524000"/>
            <a:ext cx="83820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algn="l">
              <a:lnSpc>
                <a:spcPts val="2250"/>
              </a:lnSpc>
            </a:pPr>
            <a:r>
              <a:rPr lang="en-US" sz="1500" b="0" i="0" dirty="0">
                <a:solidFill>
                  <a:srgbClr val="444444"/>
                </a:solidFill>
                <a:effectLst/>
                <a:latin typeface="Times New Roman" panose="02020603050405020304" pitchFamily="18" charset="0"/>
                <a:cs typeface="Times New Roman" panose="02020603050405020304" pitchFamily="18" charset="0"/>
              </a:rPr>
              <a:t>Boyd Farm and its owner are stated to have illegally filled wetlands in Goochland and Louisa Counties, Virginia.</a:t>
            </a:r>
          </a:p>
          <a:p>
            <a:pPr algn="l">
              <a:lnSpc>
                <a:spcPts val="2250"/>
              </a:lnSpc>
            </a:pPr>
            <a:endParaRPr lang="en-US" sz="1500" b="0" i="0" dirty="0">
              <a:solidFill>
                <a:srgbClr val="444444"/>
              </a:solidFill>
              <a:effectLst/>
              <a:latin typeface="Times New Roman" panose="02020603050405020304" pitchFamily="18" charset="0"/>
              <a:cs typeface="Times New Roman" panose="02020603050405020304" pitchFamily="18" charset="0"/>
            </a:endParaRPr>
          </a:p>
          <a:p>
            <a:pPr algn="l">
              <a:lnSpc>
                <a:spcPts val="2250"/>
              </a:lnSpc>
            </a:pPr>
            <a:r>
              <a:rPr lang="en-US" sz="1500" b="0" i="0" dirty="0">
                <a:solidFill>
                  <a:srgbClr val="444444"/>
                </a:solidFill>
                <a:effectLst/>
                <a:latin typeface="Times New Roman" panose="02020603050405020304" pitchFamily="18" charset="0"/>
                <a:cs typeface="Times New Roman" panose="02020603050405020304" pitchFamily="18" charset="0"/>
              </a:rPr>
              <a:t>The DOJ press release states in part:</a:t>
            </a:r>
          </a:p>
          <a:p>
            <a:pPr marL="285750" indent="-285750" algn="l">
              <a:lnSpc>
                <a:spcPts val="2250"/>
              </a:lnSpc>
              <a:buFont typeface="Arial" panose="020B0604020202020204" pitchFamily="34" charset="0"/>
              <a:buChar char="•"/>
            </a:pPr>
            <a:r>
              <a:rPr lang="en-US" sz="1500" b="0" i="0" dirty="0">
                <a:solidFill>
                  <a:srgbClr val="555555"/>
                </a:solidFill>
                <a:effectLst/>
                <a:latin typeface="Times New Roman" panose="02020603050405020304" pitchFamily="18" charset="0"/>
                <a:cs typeface="Times New Roman" panose="02020603050405020304" pitchFamily="18" charset="0"/>
              </a:rPr>
              <a:t>at various times between 2017 and 2019, Boyd and his company had workers use excavators and other earthmoving equipment to pull vegetation, grub stumps, and grade land at three sites in Virginia’s Piedmont region. The work left behind piles of dirt, slash, and stumps. Operators hired by the Boyd Firm then placed debris from those piles into wetlands and streams at the property.</a:t>
            </a:r>
            <a:endParaRPr lang="en-US" sz="1500" dirty="0">
              <a:solidFill>
                <a:srgbClr val="444444"/>
              </a:solidFill>
              <a:latin typeface="Times New Roman" panose="02020603050405020304" pitchFamily="18" charset="0"/>
              <a:cs typeface="Times New Roman" panose="02020603050405020304" pitchFamily="18" charset="0"/>
            </a:endParaRPr>
          </a:p>
          <a:p>
            <a:pPr marL="285750" indent="-285750" algn="l">
              <a:lnSpc>
                <a:spcPts val="2250"/>
              </a:lnSpc>
              <a:buFont typeface="Arial" panose="020B0604020202020204" pitchFamily="34" charset="0"/>
              <a:buChar char="•"/>
            </a:pPr>
            <a:endParaRPr lang="en-US" sz="1500" b="0" i="0" dirty="0">
              <a:solidFill>
                <a:srgbClr val="444444"/>
              </a:solidFill>
              <a:effectLst/>
              <a:latin typeface="Times New Roman" panose="02020603050405020304" pitchFamily="18" charset="0"/>
              <a:cs typeface="Times New Roman" panose="02020603050405020304" pitchFamily="18" charset="0"/>
            </a:endParaRPr>
          </a:p>
          <a:p>
            <a:pPr algn="l">
              <a:lnSpc>
                <a:spcPts val="2250"/>
              </a:lnSpc>
            </a:pPr>
            <a:r>
              <a:rPr lang="en-US" sz="1500" b="0" i="0" dirty="0">
                <a:solidFill>
                  <a:srgbClr val="444444"/>
                </a:solidFill>
                <a:effectLst/>
                <a:latin typeface="Times New Roman" panose="02020603050405020304" pitchFamily="18" charset="0"/>
                <a:cs typeface="Times New Roman" panose="02020603050405020304" pitchFamily="18" charset="0"/>
              </a:rPr>
              <a:t>Boyd Farm and its owner are stated to have </a:t>
            </a:r>
            <a:r>
              <a:rPr lang="en-US" sz="1500" b="0" i="0" u="sng" dirty="0">
                <a:solidFill>
                  <a:srgbClr val="444444"/>
                </a:solidFill>
                <a:effectLst/>
                <a:latin typeface="Times New Roman" panose="02020603050405020304" pitchFamily="18" charset="0"/>
                <a:cs typeface="Times New Roman" panose="02020603050405020304" pitchFamily="18" charset="0"/>
              </a:rPr>
              <a:t>known</a:t>
            </a:r>
            <a:r>
              <a:rPr lang="en-US" sz="1500" b="0" i="0" dirty="0">
                <a:solidFill>
                  <a:srgbClr val="444444"/>
                </a:solidFill>
                <a:effectLst/>
                <a:latin typeface="Times New Roman" panose="02020603050405020304" pitchFamily="18" charset="0"/>
                <a:cs typeface="Times New Roman" panose="02020603050405020304" pitchFamily="18" charset="0"/>
              </a:rPr>
              <a:t> of the requirement to obtain Clean Water Act permits but did not seek or obtain them.</a:t>
            </a:r>
            <a:endParaRPr lang="en-US" sz="1500" dirty="0">
              <a:solidFill>
                <a:srgbClr val="444444"/>
              </a:solidFill>
              <a:latin typeface="Times New Roman" panose="02020603050405020304" pitchFamily="18" charset="0"/>
              <a:cs typeface="Times New Roman" panose="02020603050405020304" pitchFamily="18" charset="0"/>
            </a:endParaRPr>
          </a:p>
          <a:p>
            <a:pPr algn="l">
              <a:lnSpc>
                <a:spcPts val="2250"/>
              </a:lnSpc>
            </a:pPr>
            <a:endParaRPr lang="en-US" sz="1500" b="0" i="0" dirty="0">
              <a:solidFill>
                <a:srgbClr val="444444"/>
              </a:solidFill>
              <a:effectLst/>
              <a:latin typeface="Times New Roman" panose="02020603050405020304" pitchFamily="18" charset="0"/>
              <a:cs typeface="Times New Roman" panose="02020603050405020304" pitchFamily="18" charset="0"/>
            </a:endParaRPr>
          </a:p>
          <a:p>
            <a:pPr algn="l">
              <a:lnSpc>
                <a:spcPts val="2250"/>
              </a:lnSpc>
            </a:pPr>
            <a:r>
              <a:rPr lang="en-US" sz="1500" b="0" i="0" dirty="0">
                <a:solidFill>
                  <a:srgbClr val="444444"/>
                </a:solidFill>
                <a:effectLst/>
                <a:latin typeface="Times New Roman" panose="02020603050405020304" pitchFamily="18" charset="0"/>
                <a:cs typeface="Times New Roman" panose="02020603050405020304" pitchFamily="18" charset="0"/>
              </a:rPr>
              <a:t>The U.S. Environmental Protection Agency is stated to have issued Boyd Farm an Administrative Order in 2015 requiring:</a:t>
            </a:r>
          </a:p>
          <a:p>
            <a:pPr lvl="2">
              <a:lnSpc>
                <a:spcPts val="2250"/>
              </a:lnSpc>
              <a:buFont typeface="Arial" panose="020B0604020202020204" pitchFamily="34" charset="0"/>
              <a:buChar char="•"/>
            </a:pPr>
            <a:r>
              <a:rPr lang="en-US" sz="1500" b="0" i="0" dirty="0">
                <a:solidFill>
                  <a:srgbClr val="444444"/>
                </a:solidFill>
                <a:effectLst/>
                <a:latin typeface="Times New Roman" panose="02020603050405020304" pitchFamily="18" charset="0"/>
                <a:cs typeface="Times New Roman" panose="02020603050405020304" pitchFamily="18" charset="0"/>
              </a:rPr>
              <a:t>Compliance with the Clean Water Act.</a:t>
            </a:r>
          </a:p>
          <a:p>
            <a:pPr lvl="2">
              <a:lnSpc>
                <a:spcPts val="2250"/>
              </a:lnSpc>
              <a:buFont typeface="Arial" panose="020B0604020202020204" pitchFamily="34" charset="0"/>
              <a:buChar char="•"/>
            </a:pPr>
            <a:r>
              <a:rPr lang="en-US" sz="1500" b="0" i="0" dirty="0">
                <a:solidFill>
                  <a:srgbClr val="444444"/>
                </a:solidFill>
                <a:effectLst/>
                <a:latin typeface="Times New Roman" panose="02020603050405020304" pitchFamily="18" charset="0"/>
                <a:cs typeface="Times New Roman" panose="02020603050405020304" pitchFamily="18" charset="0"/>
              </a:rPr>
              <a:t>Restoration of impacted wetlands and streams at another property in Goochland County.</a:t>
            </a:r>
          </a:p>
          <a:p>
            <a:pPr>
              <a:lnSpc>
                <a:spcPts val="2250"/>
              </a:lnSpc>
            </a:pPr>
            <a:endParaRPr lang="en-US" sz="1200" b="0" i="0" dirty="0">
              <a:solidFill>
                <a:srgbClr val="444444"/>
              </a:solidFill>
              <a:effectLst/>
              <a:latin typeface="freight-sans-pro"/>
            </a:endParaRPr>
          </a:p>
          <a:p>
            <a:pPr marL="285750" indent="-285750" algn="l">
              <a:lnSpc>
                <a:spcPts val="2250"/>
              </a:lnSpc>
              <a:buFont typeface="Arial" panose="020B0604020202020204" pitchFamily="34" charset="0"/>
              <a:buChar char="•"/>
            </a:pPr>
            <a:endParaRPr lang="en-US" sz="1600" b="0" i="0" dirty="0">
              <a:solidFill>
                <a:srgbClr val="444444"/>
              </a:solidFill>
              <a:effectLst/>
              <a:latin typeface="freight-sans-pro"/>
            </a:endParaRPr>
          </a:p>
        </p:txBody>
      </p:sp>
      <p:sp>
        <p:nvSpPr>
          <p:cNvPr id="2" name="Slide Number Placeholder 1"/>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33</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880243309"/>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4E6A29-D02F-4818-21A2-33714A92AB79}"/>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F31A1B97-8876-A05C-CF1A-A7006A69BB8B}"/>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B6CB6233-8AC6-FAAC-2C37-E8523402B793}"/>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Environmental Criminal Enforcement: Michigan Attorney General Announces Arrest of an Individual for Alleged Activities Associated with 2022 Flint River Oil Discharge</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DBD0C917-E6CD-22C2-08F0-F5AA71E10DA2}"/>
              </a:ext>
            </a:extLst>
          </p:cNvPr>
          <p:cNvSpPr txBox="1">
            <a:spLocks noChangeArrowheads="1"/>
          </p:cNvSpPr>
          <p:nvPr/>
        </p:nvSpPr>
        <p:spPr bwMode="auto">
          <a:xfrm>
            <a:off x="609600" y="1385978"/>
            <a:ext cx="8305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700" b="0" i="0" dirty="0">
                <a:solidFill>
                  <a:srgbClr val="444444"/>
                </a:solidFill>
                <a:effectLst/>
                <a:latin typeface="Times New Roman" panose="02020603050405020304" pitchFamily="18" charset="0"/>
                <a:cs typeface="Times New Roman" panose="02020603050405020304" pitchFamily="18" charset="0"/>
              </a:rPr>
              <a:t>Michigan Attorney General Dana Nessel issued a news release announcing the arrest and arraignment of Rajinder Singh Minhas alleging:</a:t>
            </a:r>
          </a:p>
          <a:p>
            <a:pPr marL="0" marR="0" lvl="1" algn="l" defTabSz="914400" rtl="0" eaLnBrk="0" fontAlgn="base" latinLnBrk="0" hangingPunct="0">
              <a:lnSpc>
                <a:spcPct val="100000"/>
              </a:lnSpc>
              <a:spcBef>
                <a:spcPct val="0"/>
              </a:spcBef>
              <a:spcAft>
                <a:spcPct val="0"/>
              </a:spcAft>
              <a:buClrTx/>
              <a:buSzTx/>
              <a:defRPr/>
            </a:pPr>
            <a:endParaRPr lang="en-US" sz="1700" b="0" i="0" dirty="0">
              <a:solidFill>
                <a:srgbClr val="444444"/>
              </a:solidFill>
              <a:effectLst/>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…multiple felony and misdemeanor charges for allegedly mismanaging and neglecting critical maintenance and upgrades at the Lockhart Chemical Company (“Lockhart”), resulting in the unauthorized oil discharge into the Flint River in 2022.</a:t>
            </a:r>
          </a:p>
          <a:p>
            <a:pPr marL="2857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endParaRPr lang="en-US" sz="17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dirty="0">
                <a:latin typeface="Times New Roman" panose="02020603050405020304" pitchFamily="18" charset="0"/>
                <a:cs typeface="Times New Roman" panose="02020603050405020304" pitchFamily="18" charset="0"/>
              </a:rPr>
              <a:t>Lockhart is described as a Flint, Michigan based chemical processing facility that manufactures rust-preventative additives for the metal working industry.</a:t>
            </a:r>
          </a:p>
          <a:p>
            <a:pPr marL="0" marR="0" lvl="1" algn="l" defTabSz="914400" rtl="0" eaLnBrk="0" fontAlgn="base" latinLnBrk="0" hangingPunct="0">
              <a:lnSpc>
                <a:spcPct val="100000"/>
              </a:lnSpc>
              <a:spcBef>
                <a:spcPct val="0"/>
              </a:spcBef>
              <a:spcAft>
                <a:spcPct val="0"/>
              </a:spcAft>
              <a:buClrTx/>
              <a:buSzTx/>
              <a:defRPr/>
            </a:pPr>
            <a:endParaRPr lang="en-US" sz="17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dirty="0">
                <a:latin typeface="Times New Roman" panose="02020603050405020304" pitchFamily="18" charset="0"/>
                <a:cs typeface="Times New Roman" panose="02020603050405020304" pitchFamily="18" charset="0"/>
              </a:rPr>
              <a:t>Approximately 15,000 gallons of oil-chemical mixtures is stated to have been released from Lockhart’s facility on June 15, 2022, into the Flint River.</a:t>
            </a:r>
          </a:p>
          <a:p>
            <a:pPr marL="0" marR="0" lvl="1" algn="l" defTabSz="914400" rtl="0" eaLnBrk="0" fontAlgn="base" latinLnBrk="0" hangingPunct="0">
              <a:lnSpc>
                <a:spcPct val="100000"/>
              </a:lnSpc>
              <a:spcBef>
                <a:spcPct val="0"/>
              </a:spcBef>
              <a:spcAft>
                <a:spcPct val="0"/>
              </a:spcAft>
              <a:buClrTx/>
              <a:buSzTx/>
              <a:defRPr/>
            </a:pPr>
            <a:endParaRPr lang="en-US" sz="17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dirty="0">
                <a:latin typeface="Times New Roman" panose="02020603050405020304" pitchFamily="18" charset="0"/>
                <a:cs typeface="Times New Roman" panose="02020603050405020304" pitchFamily="18" charset="0"/>
              </a:rPr>
              <a:t>The news release states that an investigation and chemical fingerprinting analysis confirmed that the oil-chemical mixture in the Flint River matched the material leaving Lockhart’s facility.</a:t>
            </a:r>
          </a:p>
          <a:p>
            <a:pPr marL="0" marR="0" lvl="1" algn="l" defTabSz="914400" rtl="0" eaLnBrk="0" fontAlgn="base" latinLnBrk="0" hangingPunct="0">
              <a:lnSpc>
                <a:spcPct val="100000"/>
              </a:lnSpc>
              <a:spcBef>
                <a:spcPct val="0"/>
              </a:spcBef>
              <a:spcAft>
                <a:spcPct val="0"/>
              </a:spcAft>
              <a:buClrTx/>
              <a:buSzTx/>
              <a:defRPr/>
            </a:pPr>
            <a:endParaRPr lang="en-US" sz="17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dirty="0">
                <a:latin typeface="Times New Roman" panose="02020603050405020304" pitchFamily="18" charset="0"/>
                <a:cs typeface="Times New Roman" panose="02020603050405020304" pitchFamily="18" charset="0"/>
              </a:rPr>
              <a:t>Lockhart has been cited in publications as maintaining its innocence and that Lockhart was not responsible for the spill.</a:t>
            </a:r>
          </a:p>
        </p:txBody>
      </p:sp>
      <p:sp>
        <p:nvSpPr>
          <p:cNvPr id="2" name="Slide Number Placeholder 1">
            <a:extLst>
              <a:ext uri="{FF2B5EF4-FFF2-40B4-BE49-F238E27FC236}">
                <a16:creationId xmlns:a16="http://schemas.microsoft.com/office/drawing/2014/main" id="{CAD82945-8693-EA0C-BD43-DF042679F5A9}"/>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34</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564518372"/>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85F214-99DF-A5BD-0464-4995D3D404CF}"/>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A4EFEBB0-AC15-36FF-A382-61A87DFA7A0E}"/>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93F7879D-F593-1600-141E-C949B9B3543E}"/>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endParaRPr lang="en-US" sz="3500" b="1" i="0" cap="all" dirty="0">
              <a:solidFill>
                <a:schemeClr val="bg1"/>
              </a:solidFill>
              <a:effectLst/>
              <a:latin typeface="+mj-lt"/>
            </a:endParaRPr>
          </a:p>
        </p:txBody>
      </p:sp>
      <p:sp>
        <p:nvSpPr>
          <p:cNvPr id="6" name="Rectangle 16">
            <a:extLst>
              <a:ext uri="{FF2B5EF4-FFF2-40B4-BE49-F238E27FC236}">
                <a16:creationId xmlns:a16="http://schemas.microsoft.com/office/drawing/2014/main" id="{C724CE7F-0CAF-F675-F0E2-59B45A3B9075}"/>
              </a:ext>
            </a:extLst>
          </p:cNvPr>
          <p:cNvSpPr txBox="1">
            <a:spLocks noChangeArrowheads="1"/>
          </p:cNvSpPr>
          <p:nvPr/>
        </p:nvSpPr>
        <p:spPr bwMode="auto">
          <a:xfrm>
            <a:off x="685800" y="1385978"/>
            <a:ext cx="80010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BBAFBD67-44DD-AED1-ECD8-231AD2AACCEC}"/>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35</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
        <p:nvSpPr>
          <p:cNvPr id="3" name="TextBox 2">
            <a:extLst>
              <a:ext uri="{FF2B5EF4-FFF2-40B4-BE49-F238E27FC236}">
                <a16:creationId xmlns:a16="http://schemas.microsoft.com/office/drawing/2014/main" id="{6BE9E051-8628-31C0-ADFD-2A0798B72149}"/>
              </a:ext>
            </a:extLst>
          </p:cNvPr>
          <p:cNvSpPr txBox="1"/>
          <p:nvPr/>
        </p:nvSpPr>
        <p:spPr>
          <a:xfrm>
            <a:off x="762000" y="1600200"/>
            <a:ext cx="7772400" cy="2785378"/>
          </a:xfrm>
          <a:prstGeom prst="rect">
            <a:avLst/>
          </a:prstGeom>
          <a:noFill/>
        </p:spPr>
        <p:txBody>
          <a:bodyPr wrap="square" rtlCol="0">
            <a:spAutoFit/>
          </a:bodyPr>
          <a:lstStyle/>
          <a:p>
            <a:pPr algn="ctr"/>
            <a:endParaRPr lang="en-US" sz="3500" b="1" dirty="0">
              <a:latin typeface="Times New Roman" panose="02020603050405020304" pitchFamily="18" charset="0"/>
              <a:cs typeface="Times New Roman" panose="02020603050405020304" pitchFamily="18" charset="0"/>
            </a:endParaRPr>
          </a:p>
          <a:p>
            <a:pPr algn="ctr"/>
            <a:endParaRPr lang="en-US" sz="3500" b="1" dirty="0">
              <a:latin typeface="Times New Roman" panose="02020603050405020304" pitchFamily="18" charset="0"/>
              <a:cs typeface="Times New Roman" panose="02020603050405020304" pitchFamily="18" charset="0"/>
            </a:endParaRPr>
          </a:p>
          <a:p>
            <a:pPr algn="ctr"/>
            <a:r>
              <a:rPr lang="en-US" sz="3500" b="1" dirty="0">
                <a:latin typeface="Times New Roman" panose="02020603050405020304" pitchFamily="18" charset="0"/>
                <a:cs typeface="Times New Roman" panose="02020603050405020304" pitchFamily="18" charset="0"/>
              </a:rPr>
              <a:t>PRIVATE ENFORCEMENT</a:t>
            </a:r>
          </a:p>
          <a:p>
            <a:pPr algn="ctr"/>
            <a:r>
              <a:rPr lang="en-US" sz="3500" b="1" dirty="0">
                <a:latin typeface="Times New Roman" panose="02020603050405020304" pitchFamily="18" charset="0"/>
                <a:cs typeface="Times New Roman" panose="02020603050405020304" pitchFamily="18" charset="0"/>
              </a:rPr>
              <a:t>(Citizen Suits/Judicial Challenges to Regulations)</a:t>
            </a:r>
          </a:p>
        </p:txBody>
      </p:sp>
    </p:spTree>
    <p:extLst>
      <p:ext uri="{BB962C8B-B14F-4D97-AF65-F5344CB8AC3E}">
        <p14:creationId xmlns:p14="http://schemas.microsoft.com/office/powerpoint/2010/main" val="2317623171"/>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704850" y="0"/>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2400" b="1" i="0" u="none" strike="noStrike" kern="1200" cap="none" spc="0" normalizeH="0" baseline="0" noProof="0" dirty="0">
                <a:ln>
                  <a:noFill/>
                </a:ln>
                <a:solidFill>
                  <a:srgbClr val="FFFFFF"/>
                </a:solidFill>
                <a:effectLst/>
                <a:uLnTx/>
                <a:uFillTx/>
                <a:latin typeface="Calibri" panose="020F0502020204030204" pitchFamily="34" charset="0"/>
                <a:ea typeface="ＭＳ Ｐゴシック" pitchFamily="1" charset="-128"/>
                <a:cs typeface="Calibri" panose="020F0502020204030204" pitchFamily="34" charset="0"/>
              </a:rPr>
              <a:t>RCRA/11</a:t>
            </a:r>
            <a:r>
              <a:rPr kumimoji="0" lang="en-US" sz="2400" b="1" i="0" u="none" strike="noStrike" kern="1200" cap="none" spc="0" normalizeH="0" baseline="30000" noProof="0" dirty="0">
                <a:ln>
                  <a:noFill/>
                </a:ln>
                <a:solidFill>
                  <a:srgbClr val="FFFFFF"/>
                </a:solidFill>
                <a:effectLst/>
                <a:uLnTx/>
                <a:uFillTx/>
                <a:latin typeface="Calibri" panose="020F0502020204030204" pitchFamily="34" charset="0"/>
                <a:ea typeface="ＭＳ Ｐゴシック" pitchFamily="1" charset="-128"/>
                <a:cs typeface="Calibri" panose="020F0502020204030204" pitchFamily="34" charset="0"/>
              </a:rPr>
              <a:t>th</a:t>
            </a:r>
            <a:r>
              <a:rPr kumimoji="0" lang="en-US" sz="2400" b="1" i="0" u="none" strike="noStrike" kern="1200" cap="none" spc="0" normalizeH="0" baseline="0" noProof="0" dirty="0">
                <a:ln>
                  <a:noFill/>
                </a:ln>
                <a:solidFill>
                  <a:srgbClr val="FFFFFF"/>
                </a:solidFill>
                <a:effectLst/>
                <a:uLnTx/>
                <a:uFillTx/>
                <a:latin typeface="Calibri" panose="020F0502020204030204" pitchFamily="34" charset="0"/>
                <a:ea typeface="ＭＳ Ｐゴシック" pitchFamily="1" charset="-128"/>
                <a:cs typeface="Calibri" panose="020F0502020204030204" pitchFamily="34" charset="0"/>
              </a:rPr>
              <a:t> Amendment: Were State Officials Subject to Alleged Constitutional Violations?</a:t>
            </a:r>
          </a:p>
        </p:txBody>
      </p:sp>
      <p:sp>
        <p:nvSpPr>
          <p:cNvPr id="6" name="Rectangle 16"/>
          <p:cNvSpPr txBox="1">
            <a:spLocks noChangeArrowheads="1"/>
          </p:cNvSpPr>
          <p:nvPr/>
        </p:nvSpPr>
        <p:spPr bwMode="auto">
          <a:xfrm>
            <a:off x="1146085" y="1447800"/>
            <a:ext cx="7229475" cy="704088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dirty="0">
              <a:ln>
                <a:noFill/>
              </a:ln>
              <a:solidFill>
                <a:srgbClr val="444444"/>
              </a:solidFill>
              <a:effectLst/>
              <a:uLnTx/>
              <a:uFillTx/>
              <a:latin typeface="Calibri" panose="020F0502020204030204" pitchFamily="34" charset="0"/>
              <a:ea typeface="ＭＳ Ｐゴシック" pitchFamily="1" charset="-128"/>
              <a:cs typeface="Calibri" panose="020F0502020204030204" pitchFamily="34" charset="0"/>
            </a:endParaRPr>
          </a:p>
          <a:p>
            <a:pPr marL="0" marR="0" lvl="1"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dirty="0">
              <a:ln>
                <a:noFill/>
              </a:ln>
              <a:solidFill>
                <a:srgbClr val="444444"/>
              </a:solidFill>
              <a:effectLst/>
              <a:uLnTx/>
              <a:uFillTx/>
              <a:latin typeface="Arial" pitchFamily="34" charset="0"/>
              <a:ea typeface="ＭＳ Ｐゴシック" pitchFamily="1" charset="-128"/>
              <a:cs typeface="Arial" pitchFamily="34" charset="0"/>
            </a:endParaRPr>
          </a:p>
        </p:txBody>
      </p:sp>
      <p:sp>
        <p:nvSpPr>
          <p:cNvPr id="8" name="Rectangle 3">
            <a:extLst>
              <a:ext uri="{FF2B5EF4-FFF2-40B4-BE49-F238E27FC236}">
                <a16:creationId xmlns:a16="http://schemas.microsoft.com/office/drawing/2014/main" id="{A4BAC510-6B1D-5D64-E3F6-BFF37C9DA220}"/>
              </a:ext>
            </a:extLst>
          </p:cNvPr>
          <p:cNvSpPr>
            <a:spLocks noChangeArrowheads="1"/>
          </p:cNvSpPr>
          <p:nvPr/>
        </p:nvSpPr>
        <p:spPr bwMode="auto">
          <a:xfrm>
            <a:off x="304800" y="3024117"/>
            <a:ext cx="8534400" cy="49244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80880" tIns="0" rIns="0" bIns="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pPr>
            <a:endParaRPr lang="en-US" altLang="en-US" sz="1600" dirty="0">
              <a:solidFill>
                <a:srgbClr val="444444"/>
              </a:solidFill>
              <a:latin typeface="freight-sans-pro"/>
            </a:endParaRPr>
          </a:p>
          <a:p>
            <a:pPr marL="0" marR="0" lvl="0" indent="0" algn="l" defTabSz="914400" rtl="0" eaLnBrk="0" fontAlgn="base" latinLnBrk="0" hangingPunct="0">
              <a:lnSpc>
                <a:spcPct val="100000"/>
              </a:lnSpc>
              <a:spcBef>
                <a:spcPct val="0"/>
              </a:spcBef>
              <a:spcAft>
                <a:spcPct val="0"/>
              </a:spcAft>
              <a:buClrTx/>
              <a:buSzTx/>
              <a:tabLst/>
            </a:pPr>
            <a:endParaRPr kumimoji="0" lang="en-US" altLang="en-US" sz="1600" b="0" i="0" u="none" strike="noStrike" cap="none" normalizeH="0" dirty="0">
              <a:ln>
                <a:noFill/>
              </a:ln>
              <a:solidFill>
                <a:srgbClr val="444444"/>
              </a:solidFill>
              <a:effectLst/>
              <a:latin typeface="freight-sans-pro"/>
            </a:endParaRPr>
          </a:p>
        </p:txBody>
      </p:sp>
      <p:sp>
        <p:nvSpPr>
          <p:cNvPr id="2" name="TextBox 1">
            <a:extLst>
              <a:ext uri="{FF2B5EF4-FFF2-40B4-BE49-F238E27FC236}">
                <a16:creationId xmlns:a16="http://schemas.microsoft.com/office/drawing/2014/main" id="{863555FF-E1A0-A47F-29D3-E62F09B1336D}"/>
              </a:ext>
            </a:extLst>
          </p:cNvPr>
          <p:cNvSpPr txBox="1"/>
          <p:nvPr/>
        </p:nvSpPr>
        <p:spPr>
          <a:xfrm>
            <a:off x="704850" y="1447800"/>
            <a:ext cx="8286750" cy="5693866"/>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sz="1500" b="0" i="0" dirty="0">
                <a:solidFill>
                  <a:srgbClr val="444444"/>
                </a:solidFill>
                <a:effectLst/>
                <a:latin typeface="Times New Roman" panose="02020603050405020304" pitchFamily="18" charset="0"/>
                <a:cs typeface="Times New Roman" panose="02020603050405020304" pitchFamily="18" charset="0"/>
              </a:rPr>
              <a:t>A United States District Court (E.D. California) addressed in a July 31st Order a federal question jurisdiction issue arising out of a Federal Resource Conservation and Recovery Act (“RCRA”) judicial action. </a:t>
            </a:r>
            <a:r>
              <a:rPr lang="en-US" sz="1500" b="0" i="1" dirty="0">
                <a:solidFill>
                  <a:srgbClr val="444444"/>
                </a:solidFill>
                <a:effectLst/>
                <a:latin typeface="Times New Roman" panose="02020603050405020304" pitchFamily="18" charset="0"/>
                <a:cs typeface="Times New Roman" panose="02020603050405020304" pitchFamily="18" charset="0"/>
              </a:rPr>
              <a:t>See Forward, Inc. v. Macomber et al</a:t>
            </a:r>
            <a:r>
              <a:rPr lang="en-US" sz="1500" b="0" i="0" dirty="0">
                <a:solidFill>
                  <a:srgbClr val="444444"/>
                </a:solidFill>
                <a:effectLst/>
                <a:latin typeface="Times New Roman" panose="02020603050405020304" pitchFamily="18" charset="0"/>
                <a:cs typeface="Times New Roman" panose="02020603050405020304" pitchFamily="18" charset="0"/>
              </a:rPr>
              <a:t>., 2024 WL 3596253.</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500" u="none" strike="noStrike" cap="none" normalizeH="0" dirty="0">
              <a:ln>
                <a:noFill/>
              </a:ln>
              <a:solidFill>
                <a:srgbClr val="444444"/>
              </a:solidFill>
              <a:latin typeface="Times New Roman" panose="02020603050405020304" pitchFamily="18" charset="0"/>
              <a:cs typeface="Times New Roman" panose="02020603050405020304" pitchFamily="18" charset="0"/>
            </a:endParaRPr>
          </a:p>
          <a:p>
            <a:pPr algn="l">
              <a:lnSpc>
                <a:spcPts val="2250"/>
              </a:lnSpc>
            </a:pPr>
            <a:r>
              <a:rPr lang="en-US" sz="1500" b="0" i="0" dirty="0">
                <a:solidFill>
                  <a:srgbClr val="444444"/>
                </a:solidFill>
                <a:effectLst/>
                <a:latin typeface="Times New Roman" panose="02020603050405020304" pitchFamily="18" charset="0"/>
                <a:cs typeface="Times New Roman" panose="02020603050405020304" pitchFamily="18" charset="0"/>
              </a:rPr>
              <a:t>The question considered was whether the 11th Amendment to the United States Constitution prohibited the judicial action against two California officials.</a:t>
            </a:r>
          </a:p>
          <a:p>
            <a:pPr algn="l">
              <a:lnSpc>
                <a:spcPts val="2250"/>
              </a:lnSpc>
            </a:pPr>
            <a:r>
              <a:rPr lang="en-US" sz="1500" b="0" i="0" dirty="0">
                <a:solidFill>
                  <a:srgbClr val="444444"/>
                </a:solidFill>
                <a:effectLst/>
                <a:latin typeface="Times New Roman" panose="02020603050405020304" pitchFamily="18" charset="0"/>
                <a:cs typeface="Times New Roman" panose="02020603050405020304" pitchFamily="18" charset="0"/>
              </a:rPr>
              <a:t>Forward, Inc. filed a Complaint in United States District Court against the following two California officials:</a:t>
            </a:r>
          </a:p>
          <a:p>
            <a:pPr marL="742950" lvl="1" indent="-285750">
              <a:lnSpc>
                <a:spcPts val="2250"/>
              </a:lnSpc>
              <a:buFont typeface="Arial" panose="020B0604020202020204" pitchFamily="34" charset="0"/>
              <a:buChar char="•"/>
            </a:pPr>
            <a:r>
              <a:rPr lang="en-US" sz="1500" dirty="0">
                <a:solidFill>
                  <a:srgbClr val="444444"/>
                </a:solidFill>
                <a:latin typeface="Times New Roman" panose="02020603050405020304" pitchFamily="18" charset="0"/>
                <a:cs typeface="Times New Roman" panose="02020603050405020304" pitchFamily="18" charset="0"/>
              </a:rPr>
              <a:t>Jeff Macomber, Secretary of the California Department of Corrections.</a:t>
            </a:r>
          </a:p>
          <a:p>
            <a:pPr marL="742950" lvl="1" indent="-285750">
              <a:lnSpc>
                <a:spcPts val="2250"/>
              </a:lnSpc>
              <a:buFont typeface="Arial" panose="020B0604020202020204" pitchFamily="34" charset="0"/>
              <a:buChar char="•"/>
            </a:pPr>
            <a:r>
              <a:rPr lang="en-US" sz="1500" dirty="0">
                <a:solidFill>
                  <a:srgbClr val="444444"/>
                </a:solidFill>
                <a:latin typeface="Times New Roman" panose="02020603050405020304" pitchFamily="18" charset="0"/>
                <a:cs typeface="Times New Roman" panose="02020603050405020304" pitchFamily="18" charset="0"/>
              </a:rPr>
              <a:t>Ana M. Lasso, Director of the California Department of General Services</a:t>
            </a:r>
            <a:endParaRPr lang="en-US" sz="1500" b="0" i="0" dirty="0">
              <a:solidFill>
                <a:srgbClr val="44444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500" b="0" i="1" u="none" strike="noStrike" cap="none" normalizeH="0" dirty="0">
              <a:ln>
                <a:noFill/>
              </a:ln>
              <a:solidFill>
                <a:srgbClr val="555555"/>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pPr>
            <a:r>
              <a:rPr lang="en-US" altLang="en-US" sz="1500" dirty="0">
                <a:solidFill>
                  <a:srgbClr val="444444"/>
                </a:solidFill>
                <a:latin typeface="Times New Roman" panose="02020603050405020304" pitchFamily="18" charset="0"/>
                <a:cs typeface="Times New Roman" panose="02020603050405020304" pitchFamily="18" charset="0"/>
              </a:rPr>
              <a:t>The two officials were alleged to have control over the generation, handling, storage, and disposal of solid waste.</a:t>
            </a:r>
          </a:p>
          <a:p>
            <a:pPr marL="0" marR="0" lvl="0" indent="0" algn="l" defTabSz="914400" rtl="0" eaLnBrk="0" fontAlgn="base" latinLnBrk="0" hangingPunct="0">
              <a:lnSpc>
                <a:spcPct val="100000"/>
              </a:lnSpc>
              <a:spcBef>
                <a:spcPct val="0"/>
              </a:spcBef>
              <a:spcAft>
                <a:spcPct val="0"/>
              </a:spcAft>
              <a:buClrTx/>
              <a:buSzTx/>
              <a:tabLst/>
            </a:pPr>
            <a:endParaRPr lang="en-US" altLang="en-US" sz="1500" dirty="0">
              <a:solidFill>
                <a:srgbClr val="444444"/>
              </a:solidFill>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pPr>
            <a:r>
              <a:rPr lang="en-US" altLang="en-US" sz="1500" dirty="0">
                <a:solidFill>
                  <a:srgbClr val="444444"/>
                </a:solidFill>
                <a:latin typeface="Times New Roman" panose="02020603050405020304" pitchFamily="18" charset="0"/>
                <a:cs typeface="Times New Roman" panose="02020603050405020304" pitchFamily="18" charset="0"/>
              </a:rPr>
              <a:t>California state facilities were alleged to be contaminating groundwater through improper handling, storage, and disposal of solid and hazardous waste. </a:t>
            </a:r>
          </a:p>
          <a:p>
            <a:pPr marL="0" marR="0" lvl="0" indent="0" algn="l" defTabSz="914400" rtl="0" eaLnBrk="0" fontAlgn="base" latinLnBrk="0" hangingPunct="0">
              <a:lnSpc>
                <a:spcPct val="100000"/>
              </a:lnSpc>
              <a:spcBef>
                <a:spcPct val="0"/>
              </a:spcBef>
              <a:spcAft>
                <a:spcPct val="0"/>
              </a:spcAft>
              <a:buClrTx/>
              <a:buSzTx/>
              <a:tabLst/>
            </a:pPr>
            <a:endParaRPr lang="en-US" altLang="en-US" sz="1500" dirty="0">
              <a:solidFill>
                <a:srgbClr val="444444"/>
              </a:solidFill>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pPr>
            <a:r>
              <a:rPr lang="en-US" altLang="en-US" sz="1500" dirty="0">
                <a:solidFill>
                  <a:srgbClr val="444444"/>
                </a:solidFill>
                <a:latin typeface="Times New Roman" panose="02020603050405020304" pitchFamily="18" charset="0"/>
                <a:cs typeface="Times New Roman" panose="02020603050405020304" pitchFamily="18" charset="0"/>
              </a:rPr>
              <a:t>The waste was allegedly associated with operation of a dry cleaning and laundry facility and contaminated a well-water treatment system that supplied drinking water to facility residents and staff.</a:t>
            </a:r>
          </a:p>
          <a:p>
            <a:pPr marL="0" marR="0" lvl="0" indent="0" algn="l" defTabSz="914400" rtl="0" eaLnBrk="0" fontAlgn="base" latinLnBrk="0" hangingPunct="0">
              <a:lnSpc>
                <a:spcPct val="100000"/>
              </a:lnSpc>
              <a:spcBef>
                <a:spcPct val="0"/>
              </a:spcBef>
              <a:spcAft>
                <a:spcPct val="0"/>
              </a:spcAft>
              <a:buClrTx/>
              <a:buSzTx/>
              <a:tabLst/>
            </a:pPr>
            <a:endParaRPr kumimoji="0" lang="en-US" altLang="en-US" sz="1500" b="0" i="0" u="none" strike="noStrike" cap="none" normalizeH="0" dirty="0">
              <a:ln>
                <a:noFill/>
              </a:ln>
              <a:solidFill>
                <a:srgbClr val="44444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sz="1500" b="0" i="0" u="none" strike="noStrike" cap="none" normalizeH="0" dirty="0">
                <a:ln>
                  <a:noFill/>
                </a:ln>
                <a:solidFill>
                  <a:srgbClr val="444444"/>
                </a:solidFill>
                <a:effectLst/>
                <a:latin typeface="Times New Roman" panose="02020603050405020304" pitchFamily="18" charset="0"/>
                <a:cs typeface="Times New Roman" panose="02020603050405020304" pitchFamily="18" charset="0"/>
              </a:rPr>
              <a:t>Such contamination allegedly violated RCRA and other federal and state laws.</a:t>
            </a:r>
          </a:p>
          <a:p>
            <a:endParaRPr lang="en-US" dirty="0"/>
          </a:p>
        </p:txBody>
      </p:sp>
    </p:spTree>
    <p:extLst>
      <p:ext uri="{BB962C8B-B14F-4D97-AF65-F5344CB8AC3E}">
        <p14:creationId xmlns:p14="http://schemas.microsoft.com/office/powerpoint/2010/main" val="3507660245"/>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780003" y="0"/>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2400" b="1" i="0" u="none" strike="noStrike" kern="1200" cap="none" spc="0" normalizeH="0" baseline="0" noProof="0" dirty="0">
                <a:ln>
                  <a:noFill/>
                </a:ln>
                <a:solidFill>
                  <a:srgbClr val="FFFFFF"/>
                </a:solidFill>
                <a:effectLst/>
                <a:uLnTx/>
                <a:uFillTx/>
                <a:latin typeface="Calibri" panose="020F0502020204030204" pitchFamily="34" charset="0"/>
                <a:ea typeface="ＭＳ Ｐゴシック" pitchFamily="1" charset="-128"/>
                <a:cs typeface="Calibri" panose="020F0502020204030204" pitchFamily="34" charset="0"/>
              </a:rPr>
              <a:t>RCRA/11</a:t>
            </a:r>
            <a:r>
              <a:rPr kumimoji="0" lang="en-US" sz="2400" b="1" i="0" u="none" strike="noStrike" kern="1200" cap="none" spc="0" normalizeH="0" baseline="30000" noProof="0" dirty="0">
                <a:ln>
                  <a:noFill/>
                </a:ln>
                <a:solidFill>
                  <a:srgbClr val="FFFFFF"/>
                </a:solidFill>
                <a:effectLst/>
                <a:uLnTx/>
                <a:uFillTx/>
                <a:latin typeface="Calibri" panose="020F0502020204030204" pitchFamily="34" charset="0"/>
                <a:ea typeface="ＭＳ Ｐゴシック" pitchFamily="1" charset="-128"/>
                <a:cs typeface="Calibri" panose="020F0502020204030204" pitchFamily="34" charset="0"/>
              </a:rPr>
              <a:t>th</a:t>
            </a:r>
            <a:r>
              <a:rPr kumimoji="0" lang="en-US" sz="2400" b="1" i="0" u="none" strike="noStrike" kern="1200" cap="none" spc="0" normalizeH="0" baseline="0" noProof="0" dirty="0">
                <a:ln>
                  <a:noFill/>
                </a:ln>
                <a:solidFill>
                  <a:srgbClr val="FFFFFF"/>
                </a:solidFill>
                <a:effectLst/>
                <a:uLnTx/>
                <a:uFillTx/>
                <a:latin typeface="Calibri" panose="020F0502020204030204" pitchFamily="34" charset="0"/>
                <a:ea typeface="ＭＳ Ｐゴシック" pitchFamily="1" charset="-128"/>
                <a:cs typeface="Calibri" panose="020F0502020204030204" pitchFamily="34" charset="0"/>
              </a:rPr>
              <a:t> Amendment: Were State Officials Subject to Alleged Constitutional Violations?</a:t>
            </a:r>
          </a:p>
        </p:txBody>
      </p:sp>
      <p:sp>
        <p:nvSpPr>
          <p:cNvPr id="6" name="Rectangle 16"/>
          <p:cNvSpPr txBox="1">
            <a:spLocks noChangeArrowheads="1"/>
          </p:cNvSpPr>
          <p:nvPr/>
        </p:nvSpPr>
        <p:spPr bwMode="auto">
          <a:xfrm>
            <a:off x="1146085" y="1447800"/>
            <a:ext cx="7229475" cy="704088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dirty="0">
              <a:ln>
                <a:noFill/>
              </a:ln>
              <a:solidFill>
                <a:srgbClr val="444444"/>
              </a:solidFill>
              <a:effectLst/>
              <a:uLnTx/>
              <a:uFillTx/>
              <a:latin typeface="Calibri" panose="020F0502020204030204" pitchFamily="34" charset="0"/>
              <a:ea typeface="ＭＳ Ｐゴシック" pitchFamily="1" charset="-128"/>
              <a:cs typeface="Calibri" panose="020F0502020204030204" pitchFamily="34" charset="0"/>
            </a:endParaRPr>
          </a:p>
          <a:p>
            <a:pPr marL="0" marR="0" lvl="1"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dirty="0">
              <a:ln>
                <a:noFill/>
              </a:ln>
              <a:solidFill>
                <a:srgbClr val="444444"/>
              </a:solidFill>
              <a:effectLst/>
              <a:uLnTx/>
              <a:uFillTx/>
              <a:latin typeface="Arial" pitchFamily="34" charset="0"/>
              <a:ea typeface="ＭＳ Ｐゴシック" pitchFamily="1" charset="-128"/>
              <a:cs typeface="Arial" pitchFamily="34" charset="0"/>
            </a:endParaRPr>
          </a:p>
        </p:txBody>
      </p:sp>
      <p:sp>
        <p:nvSpPr>
          <p:cNvPr id="8" name="Rectangle 3">
            <a:extLst>
              <a:ext uri="{FF2B5EF4-FFF2-40B4-BE49-F238E27FC236}">
                <a16:creationId xmlns:a16="http://schemas.microsoft.com/office/drawing/2014/main" id="{A4BAC510-6B1D-5D64-E3F6-BFF37C9DA220}"/>
              </a:ext>
            </a:extLst>
          </p:cNvPr>
          <p:cNvSpPr>
            <a:spLocks noChangeArrowheads="1"/>
          </p:cNvSpPr>
          <p:nvPr/>
        </p:nvSpPr>
        <p:spPr bwMode="auto">
          <a:xfrm>
            <a:off x="381000" y="3668524"/>
            <a:ext cx="8382000" cy="89255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80880" tIns="0" rIns="0" bIns="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dirty="0">
              <a:ln>
                <a:noFill/>
              </a:ln>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400" b="0" i="0" u="none" strike="noStrike" cap="none" normalizeH="0" dirty="0">
              <a:ln>
                <a:noFill/>
              </a:ln>
              <a:solidFill>
                <a:srgbClr val="44444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lang="en-US" altLang="en-US" sz="1400" dirty="0">
              <a:solidFill>
                <a:srgbClr val="444444"/>
              </a:solidFill>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altLang="en-US" sz="1400" b="0" i="0" u="none" strike="noStrike" cap="none" normalizeH="0" dirty="0">
              <a:ln>
                <a:noFill/>
              </a:ln>
              <a:solidFill>
                <a:srgbClr val="444444"/>
              </a:solidFill>
              <a:effectLst/>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54938614-D6A7-905E-A7B8-D10620F2B697}"/>
              </a:ext>
            </a:extLst>
          </p:cNvPr>
          <p:cNvSpPr txBox="1"/>
          <p:nvPr/>
        </p:nvSpPr>
        <p:spPr>
          <a:xfrm>
            <a:off x="609600" y="1447800"/>
            <a:ext cx="8229600" cy="5234766"/>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itchFamily="1" charset="-128"/>
                <a:cs typeface="Times New Roman" panose="02020603050405020304" pitchFamily="18" charset="0"/>
              </a:rPr>
              <a:t>The Court noted that the 11th Amendment bars suit in federal court against a state by its own citizen. Such immunity is stated to extend to state officials acting on behalf of the state.</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itchFamily="1"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itchFamily="1" charset="-128"/>
                <a:cs typeface="Times New Roman" panose="02020603050405020304" pitchFamily="18" charset="0"/>
              </a:rPr>
              <a:t>Nevertheless, immunity does not extend to actions by state officials that are in violation of federal constitutional or statutory law.</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itchFamily="1" charset="-128"/>
              <a:cs typeface="Times New Roman" panose="02020603050405020304" pitchFamily="18" charset="0"/>
            </a:endParaRPr>
          </a:p>
          <a:p>
            <a:pPr marL="0" marR="0" lvl="0" indent="0" algn="l" defTabSz="914400" rtl="0" eaLnBrk="0" fontAlgn="base" latinLnBrk="0" hangingPunct="0">
              <a:lnSpc>
                <a:spcPts val="225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444444"/>
                </a:solidFill>
                <a:effectLst/>
                <a:uLnTx/>
                <a:uFillTx/>
                <a:latin typeface="Times New Roman" panose="02020603050405020304" pitchFamily="18" charset="0"/>
                <a:ea typeface="ＭＳ Ｐゴシック" pitchFamily="1" charset="-128"/>
                <a:cs typeface="Times New Roman" panose="02020603050405020304" pitchFamily="18" charset="0"/>
              </a:rPr>
              <a:t>The state official must also be acting in more than just a supervisory capacity (i.e., the state official must have a significant connection with the enforcement of the challenged action).</a:t>
            </a:r>
          </a:p>
          <a:p>
            <a:pPr marL="0" marR="0" lvl="0" indent="0" algn="l" defTabSz="914400" rtl="0" eaLnBrk="0" fontAlgn="base" latinLnBrk="0" hangingPunct="0">
              <a:lnSpc>
                <a:spcPts val="225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444444"/>
                </a:solidFill>
                <a:effectLst/>
                <a:uLnTx/>
                <a:uFillTx/>
                <a:latin typeface="Times New Roman" panose="02020603050405020304" pitchFamily="18" charset="0"/>
                <a:ea typeface="ＭＳ Ｐゴシック" pitchFamily="1" charset="-128"/>
                <a:cs typeface="Times New Roman" panose="02020603050405020304" pitchFamily="18" charset="0"/>
              </a:rPr>
              <a:t>The two California officials argued that the Complaint failed to allege any specific acts they had undertaken in violation of RCRA that directly connected them to the groundwater contamination. </a:t>
            </a:r>
          </a:p>
          <a:p>
            <a:pPr marL="0" marR="0" lvl="0" indent="0" algn="l" defTabSz="914400" rtl="0" eaLnBrk="0" fontAlgn="base" latinLnBrk="0" hangingPunct="0">
              <a:lnSpc>
                <a:spcPts val="2250"/>
              </a:lnSpc>
              <a:spcBef>
                <a:spcPct val="0"/>
              </a:spcBef>
              <a:spcAft>
                <a:spcPct val="0"/>
              </a:spcAft>
              <a:buClrTx/>
              <a:buSzTx/>
              <a:buFontTx/>
              <a:buNone/>
              <a:tabLst/>
              <a:defRPr/>
            </a:pPr>
            <a:endParaRPr kumimoji="0" lang="en-US" sz="1600" b="0" i="0" u="none" strike="noStrike" kern="1200" cap="none" spc="0" normalizeH="0" baseline="0" noProof="0" dirty="0">
              <a:ln>
                <a:noFill/>
              </a:ln>
              <a:solidFill>
                <a:srgbClr val="444444"/>
              </a:solidFill>
              <a:effectLst/>
              <a:uLnTx/>
              <a:uFillTx/>
              <a:latin typeface="Times New Roman" panose="02020603050405020304" pitchFamily="18" charset="0"/>
              <a:ea typeface="ＭＳ Ｐゴシック" pitchFamily="1" charset="-128"/>
              <a:cs typeface="Times New Roman" panose="02020603050405020304" pitchFamily="18" charset="0"/>
            </a:endParaRPr>
          </a:p>
          <a:p>
            <a:pPr marL="0" marR="0" lvl="0" indent="0" algn="l" defTabSz="914400" rtl="0" eaLnBrk="0" fontAlgn="base" latinLnBrk="0" hangingPunct="0">
              <a:lnSpc>
                <a:spcPts val="225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444444"/>
                </a:solidFill>
                <a:effectLst/>
                <a:uLnTx/>
                <a:uFillTx/>
                <a:latin typeface="Times New Roman" panose="02020603050405020304" pitchFamily="18" charset="0"/>
                <a:ea typeface="ＭＳ Ｐゴシック" pitchFamily="1" charset="-128"/>
                <a:cs typeface="Times New Roman" panose="02020603050405020304" pitchFamily="18" charset="0"/>
              </a:rPr>
              <a:t>Contended the Complaint only alleged facts demonstrating a general supervisory power over the state facilities.</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itchFamily="1"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444444"/>
                </a:solidFill>
                <a:effectLst/>
                <a:uLnTx/>
                <a:uFillTx/>
                <a:latin typeface="Times New Roman" panose="02020603050405020304" pitchFamily="18" charset="0"/>
                <a:ea typeface="ＭＳ Ｐゴシック" pitchFamily="1" charset="-128"/>
                <a:cs typeface="Times New Roman" panose="02020603050405020304" pitchFamily="18" charset="0"/>
              </a:rPr>
              <a:t>The Court held for the two state officials concluding that the facts as alleged failed to demonstrate how they, with general oversight of certain California agencies (that are not tasked with handling solid or hazardous waste), have any sort of responsibility or connection to waste management at the Stockton state facilities.</a:t>
            </a:r>
            <a:endParaRPr kumimoji="0" lang="en-US" alt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itchFamily="1" charset="-128"/>
              <a:cs typeface="Times New Roman" panose="02020603050405020304" pitchFamily="18" charset="0"/>
            </a:endParaRPr>
          </a:p>
          <a:p>
            <a:endParaRPr lang="en-US" dirty="0"/>
          </a:p>
        </p:txBody>
      </p:sp>
    </p:spTree>
    <p:extLst>
      <p:ext uri="{BB962C8B-B14F-4D97-AF65-F5344CB8AC3E}">
        <p14:creationId xmlns:p14="http://schemas.microsoft.com/office/powerpoint/2010/main" val="2185539027"/>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BBBC87-69BE-1D44-5599-10DB5F5D7611}"/>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CB723007-B2E5-AFDA-CF13-7C42976C7DFC}"/>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69177F52-916B-136A-2DA6-454061297083}"/>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Citizen Suit Action/RCRA: Conservation Law Foundation Alleges Violations by Natural Gas Pipeline System</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7B69AC63-BA20-0EBF-1203-5ABE90953D82}"/>
              </a:ext>
            </a:extLst>
          </p:cNvPr>
          <p:cNvSpPr txBox="1">
            <a:spLocks noChangeArrowheads="1"/>
          </p:cNvSpPr>
          <p:nvPr/>
        </p:nvSpPr>
        <p:spPr bwMode="auto">
          <a:xfrm>
            <a:off x="457200" y="1066800"/>
            <a:ext cx="82296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1600" b="0" i="0" dirty="0">
              <a:solidFill>
                <a:srgbClr val="444444"/>
              </a:solidFill>
              <a:effectLst/>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b="0" i="0" dirty="0">
                <a:solidFill>
                  <a:srgbClr val="444444"/>
                </a:solidFill>
                <a:effectLst/>
                <a:latin typeface="Times New Roman" panose="02020603050405020304" pitchFamily="18" charset="0"/>
                <a:cs typeface="Times New Roman" panose="02020603050405020304" pitchFamily="18" charset="0"/>
              </a:rPr>
              <a:t>The Conservation Law Foundation, Inc. filed a citizen suit Complaint in the United States District Court of Massachusetts on November 12th alleging violations by the following:</a:t>
            </a:r>
          </a:p>
          <a:p>
            <a:pPr marL="0" marR="0" lvl="1" algn="l" defTabSz="914400" rtl="0" eaLnBrk="0" fontAlgn="base" latinLnBrk="0" hangingPunct="0">
              <a:lnSpc>
                <a:spcPct val="100000"/>
              </a:lnSpc>
              <a:spcBef>
                <a:spcPct val="0"/>
              </a:spcBef>
              <a:spcAft>
                <a:spcPct val="0"/>
              </a:spcAft>
              <a:buClrTx/>
              <a:buSzTx/>
              <a:defRPr/>
            </a:pPr>
            <a:endParaRPr lang="en-US" sz="1700" b="0" i="0" dirty="0">
              <a:solidFill>
                <a:srgbClr val="444444"/>
              </a:solidFill>
              <a:effectLst/>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National Grid USA.</a:t>
            </a:r>
          </a:p>
          <a:p>
            <a:pPr marL="1200150" lvl="3" indent="-285750">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Boston Gas Company d/b/a National Grid.</a:t>
            </a:r>
          </a:p>
          <a:p>
            <a:pPr marL="1200150" lvl="3" indent="-285750">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National Grid USA Service Company, Inc.</a:t>
            </a:r>
          </a:p>
          <a:p>
            <a:pPr marL="1200150" lvl="3" indent="-285750">
              <a:buFont typeface="Arial" panose="020B0604020202020204" pitchFamily="34" charset="0"/>
              <a:buChar char="•"/>
              <a:defRPr/>
            </a:pPr>
            <a:endParaRPr lang="en-US" sz="1700" dirty="0">
              <a:latin typeface="Times New Roman" panose="02020603050405020304" pitchFamily="18" charset="0"/>
              <a:cs typeface="Times New Roman" panose="02020603050405020304" pitchFamily="18" charset="0"/>
            </a:endParaRPr>
          </a:p>
          <a:p>
            <a:pPr marL="0" lvl="1">
              <a:defRPr/>
            </a:pPr>
            <a:r>
              <a:rPr lang="en-US" sz="1700" dirty="0">
                <a:latin typeface="Times New Roman" panose="02020603050405020304" pitchFamily="18" charset="0"/>
                <a:cs typeface="Times New Roman" panose="02020603050405020304" pitchFamily="18" charset="0"/>
              </a:rPr>
              <a:t>The CLF alleges violations of the following statutes:</a:t>
            </a:r>
          </a:p>
          <a:p>
            <a:pPr marL="0" lvl="1">
              <a:defRPr/>
            </a:pPr>
            <a:endParaRPr lang="en-US" sz="17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Resource Conservation and Recovery Act (“RCRA”).</a:t>
            </a:r>
          </a:p>
          <a:p>
            <a:pPr marL="1200150" lvl="3" indent="-285750">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Pipeline Safety Act (“PSA”).</a:t>
            </a:r>
          </a:p>
          <a:p>
            <a:pPr marL="1200150" lvl="3" indent="-285750">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Massachusetts Public Shade Tree Law.</a:t>
            </a:r>
          </a:p>
          <a:p>
            <a:pPr marL="1200150" lvl="3" indent="-285750">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Massachusetts Environmental Citizen Suit Statute.</a:t>
            </a:r>
          </a:p>
          <a:p>
            <a:pPr marL="1200150" lvl="3" indent="-285750">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Negligence and creation of public nuisances.</a:t>
            </a:r>
          </a:p>
          <a:p>
            <a:pPr marL="1200150" lvl="3" indent="-285750">
              <a:buFont typeface="Arial" panose="020B0604020202020204" pitchFamily="34" charset="0"/>
              <a:buChar char="•"/>
              <a:defRPr/>
            </a:pPr>
            <a:endParaRPr lang="en-US" sz="1700" dirty="0">
              <a:latin typeface="Times New Roman" panose="02020603050405020304" pitchFamily="18" charset="0"/>
              <a:cs typeface="Times New Roman" panose="02020603050405020304" pitchFamily="18" charset="0"/>
            </a:endParaRPr>
          </a:p>
          <a:p>
            <a:pPr marL="0" lvl="1">
              <a:defRPr/>
            </a:pPr>
            <a:r>
              <a:rPr lang="en-US" sz="1700" dirty="0">
                <a:latin typeface="Times New Roman" panose="02020603050405020304" pitchFamily="18" charset="0"/>
                <a:cs typeface="Times New Roman" panose="02020603050405020304" pitchFamily="18" charset="0"/>
              </a:rPr>
              <a:t>CLF alleges that the pipelines are made of leak-prone materials, such as cast iron, wrought iron, steel, and certain plastics. </a:t>
            </a:r>
          </a:p>
          <a:p>
            <a:pPr marL="0" lvl="1">
              <a:defRPr/>
            </a:pPr>
            <a:endParaRPr lang="en-US" sz="1700" dirty="0">
              <a:latin typeface="Times New Roman" panose="02020603050405020304" pitchFamily="18" charset="0"/>
              <a:cs typeface="Times New Roman" panose="02020603050405020304" pitchFamily="18" charset="0"/>
            </a:endParaRPr>
          </a:p>
          <a:p>
            <a:pPr marL="0" lvl="1">
              <a:defRPr/>
            </a:pPr>
            <a:r>
              <a:rPr lang="en-US" sz="1700" dirty="0">
                <a:latin typeface="Times New Roman" panose="02020603050405020304" pitchFamily="18" charset="0"/>
                <a:cs typeface="Times New Roman" panose="02020603050405020304" pitchFamily="18" charset="0"/>
              </a:rPr>
              <a:t>The Complaint alleges that leaks often occur at the connection joints of pipelines, because the gas dries out the material sealing the joints.</a:t>
            </a:r>
          </a:p>
        </p:txBody>
      </p:sp>
      <p:sp>
        <p:nvSpPr>
          <p:cNvPr id="2" name="Slide Number Placeholder 1">
            <a:extLst>
              <a:ext uri="{FF2B5EF4-FFF2-40B4-BE49-F238E27FC236}">
                <a16:creationId xmlns:a16="http://schemas.microsoft.com/office/drawing/2014/main" id="{C87D54D5-DDBD-01C0-1C34-ABD8CD677C17}"/>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38</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179319573"/>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0D2B5F-4E75-DF26-4C31-3ABEAD5C5A77}"/>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B5C85EB3-CE4B-C612-73DC-320622D5D300}"/>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1AC1ADF0-C824-EC67-673D-02F0910DAADE}"/>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Citizen Suit Action/RCRA: Conservation Law Foundation Alleges Violations by Natural Gas Pipeline System</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8A867055-10B7-A9E4-35A2-47CFC4C07047}"/>
              </a:ext>
            </a:extLst>
          </p:cNvPr>
          <p:cNvSpPr txBox="1">
            <a:spLocks noChangeArrowheads="1"/>
          </p:cNvSpPr>
          <p:nvPr/>
        </p:nvSpPr>
        <p:spPr bwMode="auto">
          <a:xfrm>
            <a:off x="800100" y="1600200"/>
            <a:ext cx="7543800" cy="48149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800" b="0" i="0" dirty="0">
                <a:solidFill>
                  <a:srgbClr val="444444"/>
                </a:solidFill>
                <a:effectLst/>
                <a:latin typeface="Times New Roman" panose="02020603050405020304" pitchFamily="18" charset="0"/>
                <a:cs typeface="Times New Roman" panose="02020603050405020304" pitchFamily="18" charset="0"/>
              </a:rPr>
              <a:t>Defendants are alleged to have admitted that gas leaks from their pipelines were responsible for the loss of almost 9 million pounds of gas in 2023.</a:t>
            </a:r>
          </a:p>
          <a:p>
            <a:pPr marL="0" marR="0" lvl="1" algn="l" defTabSz="914400" rtl="0" eaLnBrk="0" fontAlgn="base" latinLnBrk="0" hangingPunct="0">
              <a:lnSpc>
                <a:spcPct val="100000"/>
              </a:lnSpc>
              <a:spcBef>
                <a:spcPct val="0"/>
              </a:spcBef>
              <a:spcAft>
                <a:spcPct val="0"/>
              </a:spcAft>
              <a:buClrTx/>
              <a:buSzTx/>
              <a:defRPr/>
            </a:pPr>
            <a:endParaRPr lang="en-US" sz="18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Such releases are alleged to violate the Resource Conservation and Recovery Act and the previously referenced statutes</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In the case of the Resource Conservation and Recovery Act, the Complaint alleges that the Defendants are disposing of solid and hazardous waste because such leaks are composed of hazardous waste constituents and toxic chemicals.</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The Complaint alleges that the Defendants have open dumped and/or are open dumping RCRA hazardous waste exceeding methane limitation at facility structures in violation of that statute and regulation.</a:t>
            </a:r>
          </a:p>
        </p:txBody>
      </p:sp>
      <p:sp>
        <p:nvSpPr>
          <p:cNvPr id="2" name="Slide Number Placeholder 1">
            <a:extLst>
              <a:ext uri="{FF2B5EF4-FFF2-40B4-BE49-F238E27FC236}">
                <a16:creationId xmlns:a16="http://schemas.microsoft.com/office/drawing/2014/main" id="{8AC9F561-E8F5-62C2-3239-D291FE9DE08E}"/>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39</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55014583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6" name="Rectangle 16"/>
          <p:cNvSpPr txBox="1">
            <a:spLocks noChangeArrowheads="1"/>
          </p:cNvSpPr>
          <p:nvPr/>
        </p:nvSpPr>
        <p:spPr bwMode="auto">
          <a:xfrm>
            <a:off x="685800" y="159258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algn="just">
              <a:buNone/>
            </a:pPr>
            <a:r>
              <a:rPr lang="en-US" sz="2800" dirty="0">
                <a:latin typeface="Calibri" panose="020F0502020204030204" pitchFamily="34" charset="0"/>
              </a:rPr>
              <a:t>Source of information that often addresses issues relevant to solid/hazardous waste and recycling issues:</a:t>
            </a:r>
          </a:p>
          <a:p>
            <a:pPr algn="ctr">
              <a:buNone/>
            </a:pPr>
            <a:endParaRPr lang="en-US" sz="2800" dirty="0">
              <a:latin typeface="Calibri" panose="020F0502020204030204" pitchFamily="34" charset="0"/>
            </a:endParaRPr>
          </a:p>
          <a:p>
            <a:pPr algn="ctr">
              <a:buNone/>
            </a:pPr>
            <a:r>
              <a:rPr lang="en-US" sz="2800" dirty="0">
                <a:latin typeface="Calibri" panose="020F0502020204030204" pitchFamily="34" charset="0"/>
              </a:rPr>
              <a:t>Arkansas Environmental, Energy and Water Law Blog</a:t>
            </a:r>
          </a:p>
          <a:p>
            <a:pPr algn="ctr">
              <a:buNone/>
            </a:pPr>
            <a:r>
              <a:rPr lang="en-US" sz="2800" dirty="0">
                <a:solidFill>
                  <a:schemeClr val="tx2"/>
                </a:solidFill>
                <a:latin typeface="Calibri" panose="020F0502020204030204" pitchFamily="34" charset="0"/>
              </a:rPr>
              <a:t>http://www.mitchellwilliamslaw.com/blog</a:t>
            </a:r>
          </a:p>
          <a:p>
            <a:pPr algn="ctr">
              <a:buNone/>
            </a:pPr>
            <a:endParaRPr lang="en-US" dirty="0">
              <a:solidFill>
                <a:schemeClr val="tx2"/>
              </a:solidFill>
              <a:latin typeface="Calibri" panose="020F0502020204030204" pitchFamily="34" charset="0"/>
            </a:endParaRPr>
          </a:p>
          <a:p>
            <a:pPr algn="ctr">
              <a:buNone/>
            </a:pPr>
            <a:r>
              <a:rPr lang="en-US" dirty="0">
                <a:latin typeface="Calibri" panose="020F0502020204030204" pitchFamily="34" charset="0"/>
              </a:rPr>
              <a:t>Three posts five days a week</a:t>
            </a: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a:t>
            </a:fld>
            <a:endParaRPr lang="en-US"/>
          </a:p>
        </p:txBody>
      </p:sp>
    </p:spTree>
    <p:extLst>
      <p:ext uri="{BB962C8B-B14F-4D97-AF65-F5344CB8AC3E}">
        <p14:creationId xmlns:p14="http://schemas.microsoft.com/office/powerpoint/2010/main" val="4087845630"/>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4A45C6-9D39-0AC3-48CE-790DE35FEE1C}"/>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1DE567EF-45D4-D806-240F-90106CB1713A}"/>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88B462FD-E8A6-C22D-7279-6D732CABBA9B}"/>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PFAS/Common Law Action: City of Savannah, Georgia Files Judicial Action Against Various Companies in Superior Court of Chatham County Alleging Damage to Source Water Supply</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E1B365FA-9063-74E1-8BE8-6B0159B68FE9}"/>
              </a:ext>
            </a:extLst>
          </p:cNvPr>
          <p:cNvSpPr txBox="1">
            <a:spLocks noChangeArrowheads="1"/>
          </p:cNvSpPr>
          <p:nvPr/>
        </p:nvSpPr>
        <p:spPr bwMode="auto">
          <a:xfrm>
            <a:off x="628650" y="1385978"/>
            <a:ext cx="8153400" cy="5319622"/>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450" b="0" i="0" dirty="0">
                <a:solidFill>
                  <a:srgbClr val="444444"/>
                </a:solidFill>
                <a:effectLst/>
                <a:latin typeface="Times New Roman" panose="02020603050405020304" pitchFamily="18" charset="0"/>
                <a:cs typeface="Times New Roman" panose="02020603050405020304" pitchFamily="18" charset="0"/>
              </a:rPr>
              <a:t>The City of Savannah, Georgia on February 5th filed a Complaint in the Superior Court of Chatham County, Georgia against a number of companies alleging damages related to per- and poly-fluoroalkyl substances (“PFAS”) arising out of the:</a:t>
            </a:r>
          </a:p>
          <a:p>
            <a:pPr marL="0" marR="0" lvl="1" algn="l" defTabSz="914400" rtl="0" eaLnBrk="0" fontAlgn="base" latinLnBrk="0" hangingPunct="0">
              <a:lnSpc>
                <a:spcPct val="100000"/>
              </a:lnSpc>
              <a:spcBef>
                <a:spcPct val="0"/>
              </a:spcBef>
              <a:spcAft>
                <a:spcPct val="0"/>
              </a:spcAft>
              <a:buClrTx/>
              <a:buSzTx/>
              <a:defRPr/>
            </a:pPr>
            <a:endParaRPr lang="en-US" sz="145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450" dirty="0">
                <a:latin typeface="Times New Roman" panose="02020603050405020304" pitchFamily="18" charset="0"/>
                <a:cs typeface="Times New Roman" panose="02020603050405020304" pitchFamily="18" charset="0"/>
              </a:rPr>
              <a:t>…manufacture, sale, use, and discharge of per- and polyfluoroalkyl substances in commercial applications.</a:t>
            </a:r>
          </a:p>
          <a:p>
            <a:pPr marL="1200150" lvl="3" indent="-285750">
              <a:buFont typeface="Arial" panose="020B0604020202020204" pitchFamily="34" charset="0"/>
              <a:buChar char="•"/>
              <a:defRPr/>
            </a:pPr>
            <a:endParaRPr lang="en-US" sz="1450" dirty="0">
              <a:latin typeface="Times New Roman" panose="02020603050405020304" pitchFamily="18" charset="0"/>
              <a:cs typeface="Times New Roman" panose="02020603050405020304" pitchFamily="18" charset="0"/>
            </a:endParaRPr>
          </a:p>
          <a:p>
            <a:pPr marL="0" lvl="1">
              <a:defRPr/>
            </a:pPr>
            <a:r>
              <a:rPr lang="en-US" sz="1450" dirty="0">
                <a:latin typeface="Times New Roman" panose="02020603050405020304" pitchFamily="18" charset="0"/>
                <a:cs typeface="Times New Roman" panose="02020603050405020304" pitchFamily="18" charset="0"/>
              </a:rPr>
              <a:t>The companies are alleged to have caused or contributed PFAS which is stated to have invaded Savannah’s source water supply that is used to produce drinking water. </a:t>
            </a:r>
          </a:p>
          <a:p>
            <a:pPr marL="0" lvl="1">
              <a:defRPr/>
            </a:pPr>
            <a:endParaRPr lang="en-US" sz="1450" dirty="0">
              <a:latin typeface="Times New Roman" panose="02020603050405020304" pitchFamily="18" charset="0"/>
              <a:cs typeface="Times New Roman" panose="02020603050405020304" pitchFamily="18" charset="0"/>
            </a:endParaRPr>
          </a:p>
          <a:p>
            <a:pPr marL="0" lvl="1">
              <a:defRPr/>
            </a:pPr>
            <a:r>
              <a:rPr lang="en-US" sz="1450" dirty="0">
                <a:latin typeface="Times New Roman" panose="02020603050405020304" pitchFamily="18" charset="0"/>
                <a:cs typeface="Times New Roman" panose="02020603050405020304" pitchFamily="18" charset="0"/>
              </a:rPr>
              <a:t>Savannah is allegedly having to remove PFAS from drinking water in order to:</a:t>
            </a:r>
          </a:p>
          <a:p>
            <a:pPr marL="1200150" lvl="3" indent="-285750">
              <a:buFont typeface="Arial" panose="020B0604020202020204" pitchFamily="34" charset="0"/>
              <a:buChar char="•"/>
              <a:defRPr/>
            </a:pPr>
            <a:r>
              <a:rPr lang="en-US" sz="1450" dirty="0">
                <a:latin typeface="Times New Roman" panose="02020603050405020304" pitchFamily="18" charset="0"/>
                <a:cs typeface="Times New Roman" panose="02020603050405020304" pitchFamily="18" charset="0"/>
              </a:rPr>
              <a:t>Meet its obligations as a public water provider.</a:t>
            </a:r>
          </a:p>
          <a:p>
            <a:pPr marL="1200150" lvl="3" indent="-285750">
              <a:buFont typeface="Arial" panose="020B0604020202020204" pitchFamily="34" charset="0"/>
              <a:buChar char="•"/>
              <a:defRPr/>
            </a:pPr>
            <a:r>
              <a:rPr lang="en-US" sz="1450" dirty="0">
                <a:latin typeface="Times New Roman" panose="02020603050405020304" pitchFamily="18" charset="0"/>
                <a:cs typeface="Times New Roman" panose="02020603050405020304" pitchFamily="18" charset="0"/>
              </a:rPr>
              <a:t>Comply with federal regulations and guidelines.</a:t>
            </a:r>
          </a:p>
          <a:p>
            <a:pPr marL="1200150" lvl="3" indent="-285750">
              <a:buFont typeface="Arial" panose="020B0604020202020204" pitchFamily="34" charset="0"/>
              <a:buChar char="•"/>
              <a:defRPr/>
            </a:pPr>
            <a:r>
              <a:rPr lang="en-US" sz="1450" dirty="0">
                <a:latin typeface="Times New Roman" panose="02020603050405020304" pitchFamily="18" charset="0"/>
                <a:cs typeface="Times New Roman" panose="02020603050405020304" pitchFamily="18" charset="0"/>
              </a:rPr>
              <a:t>Protect human health and the environment.</a:t>
            </a:r>
          </a:p>
          <a:p>
            <a:pPr marL="1200150" lvl="3" indent="-285750">
              <a:buFont typeface="Arial" panose="020B0604020202020204" pitchFamily="34" charset="0"/>
              <a:buChar char="•"/>
              <a:defRPr/>
            </a:pPr>
            <a:endParaRPr lang="en-US" sz="1450" dirty="0">
              <a:latin typeface="Times New Roman" panose="02020603050405020304" pitchFamily="18" charset="0"/>
              <a:cs typeface="Times New Roman" panose="02020603050405020304" pitchFamily="18" charset="0"/>
            </a:endParaRPr>
          </a:p>
          <a:p>
            <a:pPr marL="0" lvl="1">
              <a:defRPr/>
            </a:pPr>
            <a:r>
              <a:rPr lang="en-US" sz="1450" dirty="0">
                <a:latin typeface="Times New Roman" panose="02020603050405020304" pitchFamily="18" charset="0"/>
                <a:cs typeface="Times New Roman" panose="02020603050405020304" pitchFamily="18" charset="0"/>
              </a:rPr>
              <a:t>The Complaint alleges the following causes of actions:</a:t>
            </a:r>
          </a:p>
          <a:p>
            <a:pPr marL="285750" lvl="1" indent="-285750">
              <a:buFont typeface="Arial" panose="020B0604020202020204" pitchFamily="34" charset="0"/>
              <a:buChar char="•"/>
              <a:defRPr/>
            </a:pPr>
            <a:r>
              <a:rPr lang="en-US" sz="1450" dirty="0">
                <a:latin typeface="Times New Roman" panose="02020603050405020304" pitchFamily="18" charset="0"/>
                <a:cs typeface="Times New Roman" panose="02020603050405020304" pitchFamily="18" charset="0"/>
              </a:rPr>
              <a:t>Negligence.</a:t>
            </a:r>
          </a:p>
          <a:p>
            <a:pPr marL="285750" lvl="1" indent="-285750">
              <a:buFont typeface="Arial" panose="020B0604020202020204" pitchFamily="34" charset="0"/>
              <a:buChar char="•"/>
              <a:defRPr/>
            </a:pPr>
            <a:r>
              <a:rPr lang="en-US" sz="1450" dirty="0">
                <a:latin typeface="Times New Roman" panose="02020603050405020304" pitchFamily="18" charset="0"/>
                <a:cs typeface="Times New Roman" panose="02020603050405020304" pitchFamily="18" charset="0"/>
              </a:rPr>
              <a:t>Public Nuisance.</a:t>
            </a:r>
          </a:p>
          <a:p>
            <a:pPr marL="285750" lvl="1" indent="-285750">
              <a:buFont typeface="Arial" panose="020B0604020202020204" pitchFamily="34" charset="0"/>
              <a:buChar char="•"/>
              <a:defRPr/>
            </a:pPr>
            <a:r>
              <a:rPr lang="en-US" sz="1450" dirty="0">
                <a:latin typeface="Times New Roman" panose="02020603050405020304" pitchFamily="18" charset="0"/>
                <a:cs typeface="Times New Roman" panose="02020603050405020304" pitchFamily="18" charset="0"/>
              </a:rPr>
              <a:t>Private Nuisance.</a:t>
            </a:r>
          </a:p>
          <a:p>
            <a:pPr marL="285750" lvl="1" indent="-285750">
              <a:buFont typeface="Arial" panose="020B0604020202020204" pitchFamily="34" charset="0"/>
              <a:buChar char="•"/>
              <a:defRPr/>
            </a:pPr>
            <a:r>
              <a:rPr lang="en-US" sz="1450" dirty="0">
                <a:latin typeface="Times New Roman" panose="02020603050405020304" pitchFamily="18" charset="0"/>
                <a:cs typeface="Times New Roman" panose="02020603050405020304" pitchFamily="18" charset="0"/>
              </a:rPr>
              <a:t>Abatement of Nuisance.</a:t>
            </a:r>
          </a:p>
          <a:p>
            <a:pPr marL="285750" lvl="1" indent="-285750">
              <a:buFont typeface="Arial" panose="020B0604020202020204" pitchFamily="34" charset="0"/>
              <a:buChar char="•"/>
              <a:defRPr/>
            </a:pPr>
            <a:r>
              <a:rPr lang="en-US" sz="1450" dirty="0">
                <a:latin typeface="Times New Roman" panose="02020603050405020304" pitchFamily="18" charset="0"/>
                <a:cs typeface="Times New Roman" panose="02020603050405020304" pitchFamily="18" charset="0"/>
              </a:rPr>
              <a:t>Trespass.</a:t>
            </a:r>
          </a:p>
          <a:p>
            <a:pPr marL="285750" lvl="1" indent="-285750">
              <a:buFont typeface="Arial" panose="020B0604020202020204" pitchFamily="34" charset="0"/>
              <a:buChar char="•"/>
              <a:defRPr/>
            </a:pPr>
            <a:r>
              <a:rPr lang="en-US" sz="1450" dirty="0">
                <a:latin typeface="Times New Roman" panose="02020603050405020304" pitchFamily="18" charset="0"/>
                <a:cs typeface="Times New Roman" panose="02020603050405020304" pitchFamily="18" charset="0"/>
              </a:rPr>
              <a:t>Georgia Water Quality Control Act.</a:t>
            </a:r>
          </a:p>
          <a:p>
            <a:pPr marL="285750" lvl="1" indent="-285750">
              <a:buFont typeface="Arial" panose="020B0604020202020204" pitchFamily="34" charset="0"/>
              <a:buChar char="•"/>
              <a:defRPr/>
            </a:pPr>
            <a:r>
              <a:rPr lang="en-US" sz="1450" dirty="0">
                <a:latin typeface="Times New Roman" panose="02020603050405020304" pitchFamily="18" charset="0"/>
                <a:cs typeface="Times New Roman" panose="02020603050405020304" pitchFamily="18" charset="0"/>
              </a:rPr>
              <a:t>Failure to Warn (PFAS Manufacturers).</a:t>
            </a:r>
          </a:p>
          <a:p>
            <a:pPr marL="285750" lvl="1" indent="-285750">
              <a:buFont typeface="Arial" panose="020B0604020202020204" pitchFamily="34" charset="0"/>
              <a:buChar char="•"/>
              <a:defRPr/>
            </a:pPr>
            <a:r>
              <a:rPr lang="en-US" sz="1450" dirty="0">
                <a:latin typeface="Times New Roman" panose="02020603050405020304" pitchFamily="18" charset="0"/>
                <a:cs typeface="Times New Roman" panose="02020603050405020304" pitchFamily="18" charset="0"/>
              </a:rPr>
              <a:t>Punitive Damages.</a:t>
            </a:r>
          </a:p>
        </p:txBody>
      </p:sp>
      <p:sp>
        <p:nvSpPr>
          <p:cNvPr id="2" name="Slide Number Placeholder 1">
            <a:extLst>
              <a:ext uri="{FF2B5EF4-FFF2-40B4-BE49-F238E27FC236}">
                <a16:creationId xmlns:a16="http://schemas.microsoft.com/office/drawing/2014/main" id="{C6D522CE-5649-92B1-04BC-B8140CCBAE86}"/>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40</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917419526"/>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502A53-9714-5DC0-CC9C-E5D8C1D4152E}"/>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3870205D-59DB-08C0-7321-021A7479826E}"/>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946510B2-EB1D-21B9-2134-0C885E5A3016}"/>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PFAS/CERCLA: Associated General Contractors of America, Inc./National Waste &amp; Recycling Association/Chamber File Judicial Challenge to Hazardous Substance Designation</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9EC61DAF-4B87-066D-6D7B-7F58B85375A2}"/>
              </a:ext>
            </a:extLst>
          </p:cNvPr>
          <p:cNvSpPr txBox="1">
            <a:spLocks noChangeArrowheads="1"/>
          </p:cNvSpPr>
          <p:nvPr/>
        </p:nvSpPr>
        <p:spPr bwMode="auto">
          <a:xfrm>
            <a:off x="685800" y="1385978"/>
            <a:ext cx="82296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900" b="0" i="0" dirty="0">
                <a:solidFill>
                  <a:srgbClr val="444444"/>
                </a:solidFill>
                <a:effectLst/>
                <a:latin typeface="Times New Roman" panose="02020603050405020304" pitchFamily="18" charset="0"/>
                <a:cs typeface="Times New Roman" panose="02020603050405020304" pitchFamily="18" charset="0"/>
              </a:rPr>
              <a:t>EPA final rule designated PFAS as a CERCLA hazardous substance being challenged is styled:</a:t>
            </a:r>
          </a:p>
          <a:p>
            <a:pPr marL="1200150" lvl="3" indent="-285750">
              <a:buFont typeface="Arial" panose="020B0604020202020204" pitchFamily="34" charset="0"/>
              <a:buChar char="•"/>
              <a:defRPr/>
            </a:pPr>
            <a:r>
              <a:rPr lang="en-US" sz="1900" i="1" dirty="0">
                <a:latin typeface="Times New Roman" panose="02020603050405020304" pitchFamily="18" charset="0"/>
                <a:cs typeface="Times New Roman" panose="02020603050405020304" pitchFamily="18" charset="0"/>
              </a:rPr>
              <a:t>Designation of perfluorooctanoic acid and </a:t>
            </a:r>
            <a:r>
              <a:rPr lang="en-US" sz="1900" i="1" dirty="0" err="1">
                <a:latin typeface="Times New Roman" panose="02020603050405020304" pitchFamily="18" charset="0"/>
                <a:cs typeface="Times New Roman" panose="02020603050405020304" pitchFamily="18" charset="0"/>
              </a:rPr>
              <a:t>perfluorooctanesulfonic</a:t>
            </a:r>
            <a:r>
              <a:rPr lang="en-US" sz="1900" i="1" dirty="0">
                <a:latin typeface="Times New Roman" panose="02020603050405020304" pitchFamily="18" charset="0"/>
                <a:cs typeface="Times New Roman" panose="02020603050405020304" pitchFamily="18" charset="0"/>
              </a:rPr>
              <a:t> acid as CERCLA hazardous substances</a:t>
            </a:r>
            <a:r>
              <a:rPr lang="en-US" sz="1900" dirty="0">
                <a:latin typeface="Times New Roman" panose="02020603050405020304" pitchFamily="18" charset="0"/>
                <a:cs typeface="Times New Roman" panose="02020603050405020304" pitchFamily="18" charset="0"/>
              </a:rPr>
              <a:t>, 89 Fed. Reg. 39, 124 (May 8, 2024).</a:t>
            </a:r>
          </a:p>
          <a:p>
            <a:pPr marL="1200150" lvl="3" indent="-285750">
              <a:buFont typeface="Arial" panose="020B0604020202020204" pitchFamily="34" charset="0"/>
              <a:buChar char="•"/>
              <a:defRPr/>
            </a:pPr>
            <a:endParaRPr lang="en-US" sz="1900" dirty="0">
              <a:latin typeface="Times New Roman" panose="02020603050405020304" pitchFamily="18" charset="0"/>
              <a:cs typeface="Times New Roman" panose="02020603050405020304" pitchFamily="18" charset="0"/>
            </a:endParaRPr>
          </a:p>
          <a:p>
            <a:pPr marL="0" lvl="1">
              <a:defRPr/>
            </a:pPr>
            <a:r>
              <a:rPr lang="en-US" sz="1900" dirty="0">
                <a:latin typeface="Times New Roman" panose="02020603050405020304" pitchFamily="18" charset="0"/>
                <a:cs typeface="Times New Roman" panose="02020603050405020304" pitchFamily="18" charset="0"/>
              </a:rPr>
              <a:t>The challenge has been filed by:</a:t>
            </a:r>
          </a:p>
          <a:p>
            <a:pPr marL="0" lvl="1">
              <a:defRPr/>
            </a:pPr>
            <a:endParaRPr lang="en-US" sz="19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900" dirty="0">
                <a:latin typeface="Times New Roman" panose="02020603050405020304" pitchFamily="18" charset="0"/>
                <a:cs typeface="Times New Roman" panose="02020603050405020304" pitchFamily="18" charset="0"/>
              </a:rPr>
              <a:t>Associated General Contractors of America, Inc.</a:t>
            </a:r>
          </a:p>
          <a:p>
            <a:pPr marL="1200150" lvl="3" indent="-285750">
              <a:buFont typeface="Arial" panose="020B0604020202020204" pitchFamily="34" charset="0"/>
              <a:buChar char="•"/>
              <a:defRPr/>
            </a:pPr>
            <a:r>
              <a:rPr lang="en-US" sz="1900" dirty="0">
                <a:latin typeface="Times New Roman" panose="02020603050405020304" pitchFamily="18" charset="0"/>
                <a:cs typeface="Times New Roman" panose="02020603050405020304" pitchFamily="18" charset="0"/>
              </a:rPr>
              <a:t>National Waste &amp; Recycling Association.</a:t>
            </a:r>
          </a:p>
          <a:p>
            <a:pPr marL="1200150" lvl="3" indent="-285750">
              <a:buFont typeface="Arial" panose="020B0604020202020204" pitchFamily="34" charset="0"/>
              <a:buChar char="•"/>
              <a:defRPr/>
            </a:pPr>
            <a:r>
              <a:rPr lang="en-US" sz="1900" dirty="0">
                <a:latin typeface="Times New Roman" panose="02020603050405020304" pitchFamily="18" charset="0"/>
                <a:cs typeface="Times New Roman" panose="02020603050405020304" pitchFamily="18" charset="0"/>
              </a:rPr>
              <a:t>Chamber of Commerce of the United States.</a:t>
            </a:r>
          </a:p>
          <a:p>
            <a:pPr marL="1200150" lvl="3" indent="-285750">
              <a:buFont typeface="Arial" panose="020B0604020202020204" pitchFamily="34" charset="0"/>
              <a:buChar char="•"/>
              <a:defRPr/>
            </a:pPr>
            <a:endParaRPr lang="en-US" sz="1900" dirty="0">
              <a:latin typeface="Times New Roman" panose="02020603050405020304" pitchFamily="18" charset="0"/>
              <a:cs typeface="Times New Roman" panose="02020603050405020304" pitchFamily="18" charset="0"/>
            </a:endParaRPr>
          </a:p>
          <a:p>
            <a:pPr marL="0" lvl="1">
              <a:defRPr/>
            </a:pPr>
            <a:r>
              <a:rPr lang="en-US" sz="1900" dirty="0">
                <a:latin typeface="Times New Roman" panose="02020603050405020304" pitchFamily="18" charset="0"/>
                <a:cs typeface="Times New Roman" panose="02020603050405020304" pitchFamily="18" charset="0"/>
              </a:rPr>
              <a:t>AGC and others have expressed concern about CERCLA liability because designation of PFAS as a hazardous substance trigger certain corresponding requirements such as:</a:t>
            </a:r>
          </a:p>
          <a:p>
            <a:pPr marL="0" lvl="1">
              <a:defRPr/>
            </a:pPr>
            <a:endParaRPr lang="en-US" sz="19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900" dirty="0">
                <a:latin typeface="Times New Roman" panose="02020603050405020304" pitchFamily="18" charset="0"/>
                <a:cs typeface="Times New Roman" panose="02020603050405020304" pitchFamily="18" charset="0"/>
              </a:rPr>
              <a:t>Application of the potentially responsibility liability categories.</a:t>
            </a:r>
          </a:p>
          <a:p>
            <a:pPr marL="1200150" lvl="3" indent="-285750">
              <a:buFont typeface="Arial" panose="020B0604020202020204" pitchFamily="34" charset="0"/>
              <a:buChar char="•"/>
              <a:defRPr/>
            </a:pPr>
            <a:r>
              <a:rPr lang="en-US" sz="1900" dirty="0">
                <a:latin typeface="Times New Roman" panose="02020603050405020304" pitchFamily="18" charset="0"/>
                <a:cs typeface="Times New Roman" panose="02020603050405020304" pitchFamily="18" charset="0"/>
              </a:rPr>
              <a:t>Hazardous substance release reporting requirements.</a:t>
            </a:r>
          </a:p>
        </p:txBody>
      </p:sp>
      <p:sp>
        <p:nvSpPr>
          <p:cNvPr id="2" name="Slide Number Placeholder 1">
            <a:extLst>
              <a:ext uri="{FF2B5EF4-FFF2-40B4-BE49-F238E27FC236}">
                <a16:creationId xmlns:a16="http://schemas.microsoft.com/office/drawing/2014/main" id="{B6FA1862-ECA5-B7F0-B7B7-EDAB1AADDDFD}"/>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41</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94702757"/>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F00B1C-DF36-697E-3247-8AE0CCD8502B}"/>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77112CDD-A2A8-E916-17CB-ED09D75961D8}"/>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ED9ABBB0-7EA1-B71C-3F89-0B036B1EA06C}"/>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PFAS/CERCLA: Recycled Materials Association (Formerly Institute of Scrap Recycling Industries, Inc.) Files Judicial Challenge to U.S. Environmental Protection Agency Hazardous Substance Designation</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20617F8D-25ED-C7B1-2040-F518C30F44FF}"/>
              </a:ext>
            </a:extLst>
          </p:cNvPr>
          <p:cNvSpPr txBox="1">
            <a:spLocks noChangeArrowheads="1"/>
          </p:cNvSpPr>
          <p:nvPr/>
        </p:nvSpPr>
        <p:spPr bwMode="auto">
          <a:xfrm>
            <a:off x="609600" y="1600200"/>
            <a:ext cx="8305800" cy="48149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2000" b="0" i="0" dirty="0">
                <a:solidFill>
                  <a:srgbClr val="444444"/>
                </a:solidFill>
                <a:effectLst/>
                <a:latin typeface="Times New Roman" panose="02020603050405020304" pitchFamily="18" charset="0"/>
                <a:cs typeface="Times New Roman" panose="02020603050405020304" pitchFamily="18" charset="0"/>
              </a:rPr>
              <a:t>The Recycled Materials Association (formerly the Institute of Scrap Recycling Industries, Inc.)  filed a Petition before the United States Court of Appeals for the District of Columbia on July 30th challenging the United States Environmental Protection Agency’s designation of perfluorooctanoic acid and </a:t>
            </a:r>
            <a:r>
              <a:rPr lang="en-US" sz="2000" b="0" i="0" dirty="0" err="1">
                <a:solidFill>
                  <a:srgbClr val="444444"/>
                </a:solidFill>
                <a:effectLst/>
                <a:latin typeface="Times New Roman" panose="02020603050405020304" pitchFamily="18" charset="0"/>
                <a:cs typeface="Times New Roman" panose="02020603050405020304" pitchFamily="18" charset="0"/>
              </a:rPr>
              <a:t>perfluorooctane</a:t>
            </a:r>
            <a:r>
              <a:rPr lang="en-US" sz="2000" b="0" i="0" dirty="0">
                <a:solidFill>
                  <a:srgbClr val="444444"/>
                </a:solidFill>
                <a:effectLst/>
                <a:latin typeface="Times New Roman" panose="02020603050405020304" pitchFamily="18" charset="0"/>
                <a:cs typeface="Times New Roman" panose="02020603050405020304" pitchFamily="18" charset="0"/>
              </a:rPr>
              <a:t> sulfonic acid as Comprehensive Environmental Response Compensation and Liability Act hazardous substances.</a:t>
            </a:r>
          </a:p>
          <a:p>
            <a:pPr marL="0" marR="0" lvl="1" algn="l" defTabSz="914400" rtl="0" eaLnBrk="0" fontAlgn="base" latinLnBrk="0" hangingPunct="0">
              <a:lnSpc>
                <a:spcPct val="100000"/>
              </a:lnSpc>
              <a:spcBef>
                <a:spcPct val="0"/>
              </a:spcBef>
              <a:spcAft>
                <a:spcPct val="0"/>
              </a:spcAft>
              <a:buClrTx/>
              <a:buSzTx/>
              <a:defRPr/>
            </a:pPr>
            <a:endParaRPr lang="en-US" sz="16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88AFF7D0-3F73-6D6B-D509-915796C43375}"/>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42</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4145158025"/>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5376FD-1B7C-256B-BC30-168404F53714}"/>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1274014A-207D-692E-C5CE-59A7B7705075}"/>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4AB2A58E-9085-44AF-1EDC-A59C4AD71361}"/>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Citizen Suit Action/Toxic Substances Control Act: Public Employees for Environmental Responsibility Notice of Intent to Sue U.S. Environmental Protection Agency Addressing Fluorinating Plastic Containers</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A7E45DF4-F271-27EE-4234-E71675779F17}"/>
              </a:ext>
            </a:extLst>
          </p:cNvPr>
          <p:cNvSpPr txBox="1">
            <a:spLocks noChangeArrowheads="1"/>
          </p:cNvSpPr>
          <p:nvPr/>
        </p:nvSpPr>
        <p:spPr bwMode="auto">
          <a:xfrm>
            <a:off x="685800" y="1524000"/>
            <a:ext cx="8229600" cy="48911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900" b="0" i="0" dirty="0">
                <a:solidFill>
                  <a:srgbClr val="444444"/>
                </a:solidFill>
                <a:effectLst/>
                <a:latin typeface="Times New Roman" panose="02020603050405020304" pitchFamily="18" charset="0"/>
                <a:cs typeface="Times New Roman" panose="02020603050405020304" pitchFamily="18" charset="0"/>
              </a:rPr>
              <a:t>Two environmental organizations sent a May 17th document to the United States Environmental Protection Agency styled:</a:t>
            </a:r>
          </a:p>
          <a:p>
            <a:pPr marL="0" marR="0" lvl="1" algn="l" defTabSz="914400" rtl="0" eaLnBrk="0" fontAlgn="base" latinLnBrk="0" hangingPunct="0">
              <a:lnSpc>
                <a:spcPct val="100000"/>
              </a:lnSpc>
              <a:spcBef>
                <a:spcPct val="0"/>
              </a:spcBef>
              <a:spcAft>
                <a:spcPct val="0"/>
              </a:spcAft>
              <a:buClrTx/>
              <a:buSzTx/>
              <a:defRPr/>
            </a:pPr>
            <a:endParaRPr lang="en-US" sz="1900" dirty="0">
              <a:solidFill>
                <a:srgbClr val="444444"/>
              </a:solidFill>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900" i="1" dirty="0">
                <a:latin typeface="Times New Roman" panose="02020603050405020304" pitchFamily="18" charset="0"/>
                <a:cs typeface="Times New Roman" panose="02020603050405020304" pitchFamily="18" charset="0"/>
              </a:rPr>
              <a:t>Notice of Intent to File Suit to Compel Performance of a Non-Discretionary Duty Under Section 20(a)(2) of TSCA.</a:t>
            </a:r>
          </a:p>
          <a:p>
            <a:pPr marL="1200150" lvl="3" indent="-285750">
              <a:buFont typeface="Arial" panose="020B0604020202020204" pitchFamily="34" charset="0"/>
              <a:buChar char="•"/>
              <a:defRPr/>
            </a:pPr>
            <a:endParaRPr lang="en-US" sz="1900" i="1" dirty="0">
              <a:latin typeface="Times New Roman" panose="02020603050405020304" pitchFamily="18" charset="0"/>
              <a:cs typeface="Times New Roman" panose="02020603050405020304" pitchFamily="18" charset="0"/>
            </a:endParaRPr>
          </a:p>
          <a:p>
            <a:pPr marL="0" lvl="1">
              <a:defRPr/>
            </a:pPr>
            <a:r>
              <a:rPr lang="en-US" sz="1900" dirty="0">
                <a:latin typeface="Times New Roman" panose="02020603050405020304" pitchFamily="18" charset="0"/>
                <a:cs typeface="Times New Roman" panose="02020603050405020304" pitchFamily="18" charset="0"/>
              </a:rPr>
              <a:t>The organizations allege that EPA has failed to perform a non-discretionary duty under Section 20(a)(2) of the Toxic Substances Control Act. </a:t>
            </a:r>
          </a:p>
          <a:p>
            <a:pPr marL="0" lvl="1">
              <a:defRPr/>
            </a:pPr>
            <a:endParaRPr lang="en-US" sz="1900" dirty="0">
              <a:latin typeface="Times New Roman" panose="02020603050405020304" pitchFamily="18" charset="0"/>
              <a:cs typeface="Times New Roman" panose="02020603050405020304" pitchFamily="18" charset="0"/>
            </a:endParaRPr>
          </a:p>
          <a:p>
            <a:pPr marL="0" lvl="1">
              <a:defRPr/>
            </a:pPr>
            <a:r>
              <a:rPr lang="en-US" sz="1900" dirty="0">
                <a:latin typeface="Times New Roman" panose="02020603050405020304" pitchFamily="18" charset="0"/>
                <a:cs typeface="Times New Roman" panose="02020603050405020304" pitchFamily="18" charset="0"/>
              </a:rPr>
              <a:t>PEER takes the position that EPA has failed to perform its non-discretionary duty under Section 4(f) of TSCA, 15 U.S.C. § 2603(f), to initiate applicable action under Section 5, 6, or 7 to prevent or reduce the risk posed by perfluorooctanoic acid formed in the process of fluorinating plastic containers.</a:t>
            </a:r>
          </a:p>
        </p:txBody>
      </p:sp>
      <p:sp>
        <p:nvSpPr>
          <p:cNvPr id="2" name="Slide Number Placeholder 1">
            <a:extLst>
              <a:ext uri="{FF2B5EF4-FFF2-40B4-BE49-F238E27FC236}">
                <a16:creationId xmlns:a16="http://schemas.microsoft.com/office/drawing/2014/main" id="{D4D2782B-0276-50A3-44B8-64F8F02CCEDD}"/>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43</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819750330"/>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1588FE-4A6B-B2DE-BEC6-7B986D1C156C}"/>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38C11677-FC32-68D3-372A-62B186173EC3}"/>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A627B070-48A4-B1F3-D9D2-4E898B8EBAD7}"/>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Lead Sheath Telecom Cables/RCRA: California Sportfishing Protection Alliance and Pacific Bell Telephone Company Enter into an Settlement Requiring Removal</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D3E480FA-B9C5-E212-D15A-9CF2CA6EEC6A}"/>
              </a:ext>
            </a:extLst>
          </p:cNvPr>
          <p:cNvSpPr txBox="1">
            <a:spLocks noChangeArrowheads="1"/>
          </p:cNvSpPr>
          <p:nvPr/>
        </p:nvSpPr>
        <p:spPr bwMode="auto">
          <a:xfrm>
            <a:off x="609600" y="1371600"/>
            <a:ext cx="8305800" cy="54864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600" b="0" i="0" dirty="0">
                <a:solidFill>
                  <a:srgbClr val="444444"/>
                </a:solidFill>
                <a:effectLst/>
                <a:latin typeface="Times New Roman" panose="02020603050405020304" pitchFamily="18" charset="0"/>
                <a:cs typeface="Times New Roman" panose="02020603050405020304" pitchFamily="18" charset="0"/>
              </a:rPr>
              <a:t>The California Sportfishing Protection Alliance issued a September 18th news release stating that Pacific Bell Telephone Company, d/b/a ATT&amp;T of California has agreed to remove what are described as “abandoned telecommunications cables” located in Lake Tahoe.</a:t>
            </a:r>
          </a:p>
          <a:p>
            <a:pPr marL="0" marR="0" lvl="1" algn="l" defTabSz="914400" rtl="0" eaLnBrk="0" fontAlgn="base" latinLnBrk="0" hangingPunct="0">
              <a:lnSpc>
                <a:spcPct val="100000"/>
              </a:lnSpc>
              <a:spcBef>
                <a:spcPct val="0"/>
              </a:spcBef>
              <a:spcAft>
                <a:spcPct val="0"/>
              </a:spcAft>
              <a:buClrTx/>
              <a:buSzTx/>
              <a:defRPr/>
            </a:pPr>
            <a:endParaRPr lang="en-US" sz="16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00" dirty="0">
                <a:latin typeface="Times New Roman" panose="02020603050405020304" pitchFamily="18" charset="0"/>
                <a:cs typeface="Times New Roman" panose="02020603050405020304" pitchFamily="18" charset="0"/>
              </a:rPr>
              <a:t>In a 2020 Notice of Intent to Sue pursuant to the Resource Conservation and Recovery Act the cables were described as follows:</a:t>
            </a: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Three submarine telecommunication cables.</a:t>
            </a:r>
          </a:p>
          <a:p>
            <a:pPr marL="1200150" lvl="3" indent="-285750">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One submarine power cable.</a:t>
            </a:r>
          </a:p>
          <a:p>
            <a:pPr marL="1200150" lvl="3" indent="-285750">
              <a:buFont typeface="Arial" panose="020B0604020202020204" pitchFamily="34" charset="0"/>
              <a:buChar char="•"/>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The Alliance had alleged that such cables were discharging lead into Lake Tahoe.</a:t>
            </a:r>
          </a:p>
          <a:p>
            <a:pPr marL="0" lvl="1">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Lead sheath power and telecom cables have been the subject of some attention over the past few years in part due to Wall Street Journal articles.</a:t>
            </a:r>
          </a:p>
          <a:p>
            <a:pPr marL="0" lvl="1">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The Alliance had argued that the Pacific Bell cables in Lake Tahoe constituted an imminent and substantial endangerment to human health and the environment in violation of RCRA.</a:t>
            </a:r>
          </a:p>
          <a:p>
            <a:pPr marL="0" lvl="1">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The Alliance alleged that there are elevated levels of lead in water and sediment adjacent to the cables. </a:t>
            </a:r>
          </a:p>
          <a:p>
            <a:pPr marL="0" lvl="1">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The settlement will result in the removal of 107,000 pounds of land from Lake Tahoe.</a:t>
            </a:r>
          </a:p>
        </p:txBody>
      </p:sp>
      <p:sp>
        <p:nvSpPr>
          <p:cNvPr id="2" name="Slide Number Placeholder 1">
            <a:extLst>
              <a:ext uri="{FF2B5EF4-FFF2-40B4-BE49-F238E27FC236}">
                <a16:creationId xmlns:a16="http://schemas.microsoft.com/office/drawing/2014/main" id="{3EC813FE-5EAF-9DE8-DC59-E248046F7453}"/>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44</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484977442"/>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8814B2-C48D-E258-26D2-2F057C38AACA}"/>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1E989395-E6CB-E2F3-A65B-AB71C17E9F8E}"/>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3420925D-E421-750C-CEA2-DB5A2B1972D3}"/>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CERCLA/Superfund: Federal Appellate Court Considers Whether Imposition of Arranger Liability Requires Knowledge Waste is Hazardous</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AE945283-169C-BACF-5F0E-2BB6E8669917}"/>
              </a:ext>
            </a:extLst>
          </p:cNvPr>
          <p:cNvSpPr txBox="1">
            <a:spLocks noChangeArrowheads="1"/>
          </p:cNvSpPr>
          <p:nvPr/>
        </p:nvSpPr>
        <p:spPr bwMode="auto">
          <a:xfrm>
            <a:off x="609600" y="1385978"/>
            <a:ext cx="8305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20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2000" dirty="0">
                <a:latin typeface="Times New Roman" panose="02020603050405020304" pitchFamily="18" charset="0"/>
                <a:cs typeface="Times New Roman" panose="02020603050405020304" pitchFamily="18" charset="0"/>
              </a:rPr>
              <a:t>The United States Court of Appeals for the Fourth Circuit addressed in a June 25th Opinion an issue involving arranger liability under the Comprehensive Environmental Response, Compensation, and Liability Act. See 68th St. Site Work Grp. v. Alban Tractor Co. Incorporated, 105 F.4th 222 (4th Cir. 2024).</a:t>
            </a: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2000" dirty="0">
                <a:latin typeface="Times New Roman" panose="02020603050405020304" pitchFamily="18" charset="0"/>
                <a:cs typeface="Times New Roman" panose="02020603050405020304" pitchFamily="18" charset="0"/>
              </a:rPr>
              <a:t>The question addressed was whether imposition of arranger liability requires knowledge that disposed-of waste is hazardous in order to impose liability.</a:t>
            </a:r>
          </a:p>
          <a:p>
            <a:pPr marL="0" marR="0" lvl="1" algn="l" defTabSz="914400" rtl="0" eaLnBrk="0" fontAlgn="base" latinLnBrk="0" hangingPunct="0">
              <a:lnSpc>
                <a:spcPct val="100000"/>
              </a:lnSpc>
              <a:spcBef>
                <a:spcPct val="0"/>
              </a:spcBef>
              <a:spcAft>
                <a:spcPct val="0"/>
              </a:spcAft>
              <a:buClrTx/>
              <a:buSzTx/>
              <a:defRPr/>
            </a:pPr>
            <a:endParaRPr lang="en-US" sz="2000" dirty="0">
              <a:latin typeface="Times New Roman" panose="02020603050405020304" pitchFamily="18" charset="0"/>
              <a:cs typeface="Times New Roman" panose="02020603050405020304" pitchFamily="18" charset="0"/>
            </a:endParaRPr>
          </a:p>
          <a:p>
            <a:pPr marL="0" lvl="1">
              <a:defRPr/>
            </a:pPr>
            <a:r>
              <a:rPr lang="en-US" sz="2000" dirty="0">
                <a:latin typeface="Times New Roman" panose="02020603050405020304" pitchFamily="18" charset="0"/>
                <a:cs typeface="Times New Roman" panose="02020603050405020304" pitchFamily="18" charset="0"/>
              </a:rPr>
              <a:t>The 68th Street Group filed a CERCLA contribution action for substantial costs associated with hazardous substances released at the 68th Street Dump Superfund Alternative Site.</a:t>
            </a:r>
          </a:p>
          <a:p>
            <a:pPr marL="0" lvl="1">
              <a:defRPr/>
            </a:pPr>
            <a:endParaRPr lang="en-US" sz="2000" dirty="0">
              <a:latin typeface="Times New Roman" panose="02020603050405020304" pitchFamily="18" charset="0"/>
              <a:cs typeface="Times New Roman" panose="02020603050405020304" pitchFamily="18" charset="0"/>
            </a:endParaRPr>
          </a:p>
          <a:p>
            <a:pPr marL="0" lvl="1">
              <a:defRPr/>
            </a:pPr>
            <a:r>
              <a:rPr lang="en-US" sz="2000" dirty="0">
                <a:latin typeface="Times New Roman" panose="02020603050405020304" pitchFamily="18" charset="0"/>
                <a:cs typeface="Times New Roman" panose="02020603050405020304" pitchFamily="18" charset="0"/>
              </a:rPr>
              <a:t>The Superfund Site is an aggregate of seven landfills in Maryland that received a variety of wastes. </a:t>
            </a:r>
          </a:p>
          <a:p>
            <a:pPr marL="0" lvl="1">
              <a:defRPr/>
            </a:pPr>
            <a:endParaRPr lang="en-US" sz="2000" dirty="0">
              <a:latin typeface="Times New Roman" panose="02020603050405020304" pitchFamily="18" charset="0"/>
              <a:cs typeface="Times New Roman" panose="02020603050405020304" pitchFamily="18" charset="0"/>
            </a:endParaRPr>
          </a:p>
          <a:p>
            <a:pPr marL="0" lvl="1">
              <a:defRPr/>
            </a:pPr>
            <a:r>
              <a:rPr lang="en-US" sz="2000" dirty="0">
                <a:latin typeface="Times New Roman" panose="02020603050405020304" pitchFamily="18" charset="0"/>
                <a:cs typeface="Times New Roman" panose="02020603050405020304" pitchFamily="18" charset="0"/>
              </a:rPr>
              <a:t>This included hazardous substances.</a:t>
            </a:r>
          </a:p>
          <a:p>
            <a:pPr marL="0" marR="0" lvl="1" algn="l" defTabSz="914400" rtl="0" eaLnBrk="0" fontAlgn="base" latinLnBrk="0" hangingPunct="0">
              <a:lnSpc>
                <a:spcPct val="100000"/>
              </a:lnSpc>
              <a:spcBef>
                <a:spcPct val="0"/>
              </a:spcBef>
              <a:spcAft>
                <a:spcPct val="0"/>
              </a:spcAft>
              <a:buClrTx/>
              <a:buSzTx/>
              <a:defRPr/>
            </a:pPr>
            <a:endParaRPr lang="en-US" sz="20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endParaRPr lang="en-US" sz="200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F2C6D891-EDD7-4F19-DEF4-BF312B0638FD}"/>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45</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639158010"/>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DD0C7C-ADB4-72C3-7DE1-9A50675F351E}"/>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047CBB6C-E0EB-342E-9DAF-220DBABA1DA8}"/>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E9DE6967-0A70-E676-182E-71B9B0632E12}"/>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CERCLA/Superfund: Federal Appellate Court Considers Whether Imposition of Arranger Liability Requires Knowledge Waste is Hazardous</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16EA4CBA-A244-8A62-117C-FE8D1FF2EB38}"/>
              </a:ext>
            </a:extLst>
          </p:cNvPr>
          <p:cNvSpPr txBox="1">
            <a:spLocks noChangeArrowheads="1"/>
          </p:cNvSpPr>
          <p:nvPr/>
        </p:nvSpPr>
        <p:spPr bwMode="auto">
          <a:xfrm>
            <a:off x="609600" y="1361536"/>
            <a:ext cx="83439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dirty="0">
                <a:latin typeface="Times New Roman" panose="02020603050405020304" pitchFamily="18" charset="0"/>
                <a:cs typeface="Times New Roman" panose="02020603050405020304" pitchFamily="18" charset="0"/>
              </a:rPr>
              <a:t>Section 107(a)(3) imposes liability upon:</a:t>
            </a:r>
          </a:p>
          <a:p>
            <a:pPr marL="0" marR="0" lvl="1" algn="l" defTabSz="914400" rtl="0" eaLnBrk="0" fontAlgn="base" latinLnBrk="0" hangingPunct="0">
              <a:lnSpc>
                <a:spcPct val="100000"/>
              </a:lnSpc>
              <a:spcBef>
                <a:spcPct val="0"/>
              </a:spcBef>
              <a:spcAft>
                <a:spcPct val="0"/>
              </a:spcAft>
              <a:buClrTx/>
              <a:buSzTx/>
              <a:defRPr/>
            </a:pPr>
            <a:endParaRPr lang="en-US" sz="1700" dirty="0">
              <a:latin typeface="Times New Roman" panose="02020603050405020304" pitchFamily="18" charset="0"/>
              <a:cs typeface="Times New Roman" panose="02020603050405020304" pitchFamily="18" charset="0"/>
            </a:endParaRPr>
          </a:p>
          <a:p>
            <a:pPr marL="1257300" lvl="3" indent="-342900">
              <a:buFont typeface="Arial" panose="020B0604020202020204" pitchFamily="34" charset="0"/>
              <a:buChar char="•"/>
              <a:defRPr/>
            </a:pPr>
            <a:r>
              <a:rPr lang="en-US" sz="1700" b="0" i="0" dirty="0">
                <a:solidFill>
                  <a:srgbClr val="444444"/>
                </a:solidFill>
                <a:effectLst/>
                <a:latin typeface="Times New Roman" panose="02020603050405020304" pitchFamily="18" charset="0"/>
                <a:cs typeface="Times New Roman" panose="02020603050405020304" pitchFamily="18" charset="0"/>
              </a:rPr>
              <a:t>any person who by contract, agreement, or otherwise arranged for disposal or treatment… of hazardous substances owned or possessed by such person, by ant other party or entity, at any facility or incineration vessel owned or operated by another party or entity and containing such hazardous substances.</a:t>
            </a:r>
          </a:p>
          <a:p>
            <a:pPr marL="0" lvl="1">
              <a:defRPr/>
            </a:pPr>
            <a:endParaRPr lang="en-US" sz="1700" dirty="0">
              <a:solidFill>
                <a:srgbClr val="444444"/>
              </a:solidFill>
              <a:latin typeface="Times New Roman" panose="02020603050405020304" pitchFamily="18" charset="0"/>
              <a:cs typeface="Times New Roman" panose="02020603050405020304" pitchFamily="18" charset="0"/>
            </a:endParaRPr>
          </a:p>
          <a:p>
            <a:pPr marL="0" lvl="1">
              <a:defRPr/>
            </a:pPr>
            <a:r>
              <a:rPr lang="en-US" sz="1700" dirty="0">
                <a:latin typeface="Times New Roman" panose="02020603050405020304" pitchFamily="18" charset="0"/>
                <a:cs typeface="Times New Roman" panose="02020603050405020304" pitchFamily="18" charset="0"/>
              </a:rPr>
              <a:t>The United States District Court for the District of Maryland held that the Complaint did not allege that the Defendants knew the waste being disposed of was hazardous.</a:t>
            </a:r>
          </a:p>
          <a:p>
            <a:pPr marL="0" lvl="1">
              <a:defRPr/>
            </a:pPr>
            <a:endParaRPr lang="en-US" sz="1700" dirty="0">
              <a:latin typeface="Times New Roman" panose="02020603050405020304" pitchFamily="18" charset="0"/>
              <a:cs typeface="Times New Roman" panose="02020603050405020304" pitchFamily="18" charset="0"/>
            </a:endParaRPr>
          </a:p>
          <a:p>
            <a:pPr marL="0" lvl="1">
              <a:defRPr/>
            </a:pPr>
            <a:r>
              <a:rPr lang="en-US" sz="1700" dirty="0">
                <a:latin typeface="Times New Roman" panose="02020603050405020304" pitchFamily="18" charset="0"/>
                <a:cs typeface="Times New Roman" panose="02020603050405020304" pitchFamily="18" charset="0"/>
              </a:rPr>
              <a:t>The Fourth Circuit stated that CERCLA is ordinarily interpreted as imposing strict liability. An exception is where Congress explicitly imposed a knowledge requirement.</a:t>
            </a:r>
          </a:p>
          <a:p>
            <a:pPr marL="0" lvl="1">
              <a:defRPr/>
            </a:pPr>
            <a:endParaRPr lang="en-US" sz="1700" dirty="0">
              <a:latin typeface="Times New Roman" panose="02020603050405020304" pitchFamily="18" charset="0"/>
              <a:cs typeface="Times New Roman" panose="02020603050405020304" pitchFamily="18" charset="0"/>
            </a:endParaRPr>
          </a:p>
          <a:p>
            <a:pPr marL="0" lvl="1">
              <a:defRPr/>
            </a:pPr>
            <a:r>
              <a:rPr lang="en-US" sz="1700" dirty="0">
                <a:latin typeface="Times New Roman" panose="02020603050405020304" pitchFamily="18" charset="0"/>
                <a:cs typeface="Times New Roman" panose="02020603050405020304" pitchFamily="18" charset="0"/>
              </a:rPr>
              <a:t>Absence of “knowledge” in 107(a)(3) was noted. Congress was therefore presumed to have not intentionally included the language.</a:t>
            </a:r>
          </a:p>
          <a:p>
            <a:pPr marL="0" lvl="1">
              <a:defRPr/>
            </a:pPr>
            <a:endParaRPr lang="en-US" sz="1700" dirty="0">
              <a:latin typeface="Times New Roman" panose="02020603050405020304" pitchFamily="18" charset="0"/>
              <a:cs typeface="Times New Roman" panose="02020603050405020304" pitchFamily="18" charset="0"/>
            </a:endParaRPr>
          </a:p>
          <a:p>
            <a:pPr marL="0" lvl="1">
              <a:defRPr/>
            </a:pPr>
            <a:r>
              <a:rPr lang="en-US" sz="1700" dirty="0">
                <a:latin typeface="Times New Roman" panose="02020603050405020304" pitchFamily="18" charset="0"/>
                <a:cs typeface="Times New Roman" panose="02020603050405020304" pitchFamily="18" charset="0"/>
              </a:rPr>
              <a:t>The Fourth Circuit held that Defendants are strictly liable under CERCLA even if they were unaware the waste being disposed of or arranged to be disposed of was hazardous.</a:t>
            </a:r>
          </a:p>
        </p:txBody>
      </p:sp>
      <p:sp>
        <p:nvSpPr>
          <p:cNvPr id="2" name="Slide Number Placeholder 1">
            <a:extLst>
              <a:ext uri="{FF2B5EF4-FFF2-40B4-BE49-F238E27FC236}">
                <a16:creationId xmlns:a16="http://schemas.microsoft.com/office/drawing/2014/main" id="{63E068D3-B869-9868-917C-43C479CABAB9}"/>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46</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384790568"/>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094995-3DEE-2565-B63D-353FDFC7E285}"/>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38D5D236-89F4-7389-B777-798A4E467CA9}"/>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5BFC622C-37F7-BFD1-A67C-DC56821A7AB8}"/>
              </a:ext>
            </a:extLst>
          </p:cNvPr>
          <p:cNvSpPr txBox="1">
            <a:spLocks noChangeArrowheads="1"/>
          </p:cNvSpPr>
          <p:nvPr/>
        </p:nvSpPr>
        <p:spPr bwMode="auto">
          <a:xfrm>
            <a:off x="723900" y="33428"/>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Trichloroethylene Toxic Substances Control Act Rule: 124 Environmental Organizations Transmit Letter to U.S. Environmental Protection Agency Seeking Reinstatement</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7F8807FA-568E-6B90-ABAA-7DF3C1CBF947}"/>
              </a:ext>
            </a:extLst>
          </p:cNvPr>
          <p:cNvSpPr txBox="1">
            <a:spLocks noChangeArrowheads="1"/>
          </p:cNvSpPr>
          <p:nvPr/>
        </p:nvSpPr>
        <p:spPr bwMode="auto">
          <a:xfrm>
            <a:off x="800100" y="1600200"/>
            <a:ext cx="7543800" cy="48149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900" b="0" i="0" dirty="0">
                <a:solidFill>
                  <a:srgbClr val="444444"/>
                </a:solidFill>
                <a:effectLst/>
                <a:latin typeface="Times New Roman" panose="02020603050405020304" pitchFamily="18" charset="0"/>
                <a:cs typeface="Times New Roman" panose="02020603050405020304" pitchFamily="18" charset="0"/>
              </a:rPr>
              <a:t>124 community, environmental, public health, and other organizations jointly transmitted a March 2025 letter to the United States Environmental Protection Agency (“EPA”) Administrator Zeldin asking that the agency:</a:t>
            </a:r>
          </a:p>
          <a:p>
            <a:pPr marL="0" marR="0" lvl="1" algn="l" defTabSz="914400" rtl="0" eaLnBrk="0" fontAlgn="base" latinLnBrk="0" hangingPunct="0">
              <a:lnSpc>
                <a:spcPct val="100000"/>
              </a:lnSpc>
              <a:spcBef>
                <a:spcPct val="0"/>
              </a:spcBef>
              <a:spcAft>
                <a:spcPct val="0"/>
              </a:spcAft>
              <a:buClrTx/>
              <a:buSzTx/>
              <a:defRPr/>
            </a:pPr>
            <a:endParaRPr lang="en-US" sz="1900" b="0" i="0" dirty="0">
              <a:solidFill>
                <a:srgbClr val="444444"/>
              </a:solidFill>
              <a:effectLst/>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900" b="0" i="0" dirty="0">
                <a:solidFill>
                  <a:srgbClr val="555555"/>
                </a:solidFill>
                <a:effectLst/>
                <a:latin typeface="Times New Roman" panose="02020603050405020304" pitchFamily="18" charset="0"/>
                <a:cs typeface="Times New Roman" panose="02020603050405020304" pitchFamily="18" charset="0"/>
              </a:rPr>
              <a:t>…reinstate its Toxic Substances Control Act (TSCA) trichloroethylene (TCE) final rule, currently on hold, and avoid a protracted delay in implementation that will expose countless Americans to TCE’s serious risks of harm, including multiple cancers and Parkinson’s disease.</a:t>
            </a:r>
          </a:p>
          <a:p>
            <a:pPr marL="1200150" lvl="3" indent="-285750">
              <a:buFont typeface="Arial" panose="020B0604020202020204" pitchFamily="34" charset="0"/>
              <a:buChar char="•"/>
              <a:defRPr/>
            </a:pPr>
            <a:endParaRPr lang="en-US" sz="1900" dirty="0">
              <a:solidFill>
                <a:srgbClr val="555555"/>
              </a:solidFill>
              <a:latin typeface="Times New Roman" panose="02020603050405020304" pitchFamily="18" charset="0"/>
              <a:cs typeface="Times New Roman" panose="02020603050405020304" pitchFamily="18" charset="0"/>
            </a:endParaRPr>
          </a:p>
          <a:p>
            <a:pPr marL="0" lvl="1">
              <a:defRPr/>
            </a:pPr>
            <a:r>
              <a:rPr lang="en-US" sz="1900" b="0" i="0" dirty="0">
                <a:solidFill>
                  <a:srgbClr val="444444"/>
                </a:solidFill>
                <a:effectLst/>
                <a:latin typeface="Times New Roman" panose="02020603050405020304" pitchFamily="18" charset="0"/>
                <a:cs typeface="Times New Roman" panose="02020603050405020304" pitchFamily="18" charset="0"/>
              </a:rPr>
              <a:t>The 124 environmental organizations request that the Administrator reinstate the rule discussing:</a:t>
            </a:r>
          </a:p>
          <a:p>
            <a:pPr marL="0" lvl="1">
              <a:defRPr/>
            </a:pPr>
            <a:endParaRPr lang="en-US" sz="1900" b="0" i="0" dirty="0">
              <a:solidFill>
                <a:srgbClr val="555555"/>
              </a:solidFill>
              <a:effectLst/>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900" dirty="0">
                <a:latin typeface="Times New Roman" panose="02020603050405020304" pitchFamily="18" charset="0"/>
                <a:cs typeface="Times New Roman" panose="02020603050405020304" pitchFamily="18" charset="0"/>
              </a:rPr>
              <a:t>Concerns about TCE Health Risks and Contamination.</a:t>
            </a:r>
          </a:p>
          <a:p>
            <a:pPr marL="1200150" lvl="3" indent="-285750">
              <a:buFont typeface="Arial" panose="020B0604020202020204" pitchFamily="34" charset="0"/>
              <a:buChar char="•"/>
              <a:defRPr/>
            </a:pPr>
            <a:r>
              <a:rPr lang="en-US" sz="1900" dirty="0">
                <a:latin typeface="Times New Roman" panose="02020603050405020304" pitchFamily="18" charset="0"/>
                <a:cs typeface="Times New Roman" panose="02020603050405020304" pitchFamily="18" charset="0"/>
              </a:rPr>
              <a:t>Reducing TCE Health Risks under TSCA.</a:t>
            </a:r>
          </a:p>
          <a:p>
            <a:pPr marL="1200150" lvl="3" indent="-285750">
              <a:buFont typeface="Arial" panose="020B0604020202020204" pitchFamily="34" charset="0"/>
              <a:buChar char="•"/>
              <a:defRPr/>
            </a:pPr>
            <a:r>
              <a:rPr lang="en-US" sz="1900" dirty="0">
                <a:latin typeface="Times New Roman" panose="02020603050405020304" pitchFamily="18" charset="0"/>
                <a:cs typeface="Times New Roman" panose="02020603050405020304" pitchFamily="18" charset="0"/>
              </a:rPr>
              <a:t>Delay in Implementing TCE Rule.</a:t>
            </a:r>
          </a:p>
        </p:txBody>
      </p:sp>
      <p:sp>
        <p:nvSpPr>
          <p:cNvPr id="2" name="Slide Number Placeholder 1">
            <a:extLst>
              <a:ext uri="{FF2B5EF4-FFF2-40B4-BE49-F238E27FC236}">
                <a16:creationId xmlns:a16="http://schemas.microsoft.com/office/drawing/2014/main" id="{8A300DC7-A73E-B1B3-3C33-E30B891A5B00}"/>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47</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853699681"/>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084403-4278-36D0-334D-588002663F97}"/>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B4714D5F-A561-3054-4869-22C0D83C8AC0}"/>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2655C62A-6DB5-F394-CDCE-A45285867B5A}"/>
              </a:ext>
            </a:extLst>
          </p:cNvPr>
          <p:cNvSpPr txBox="1">
            <a:spLocks noChangeArrowheads="1"/>
          </p:cNvSpPr>
          <p:nvPr/>
        </p:nvSpPr>
        <p:spPr bwMode="auto">
          <a:xfrm>
            <a:off x="723900" y="33428"/>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Standpipe Lead Based Paint Abatement/Sandblasting: New York Supreme Court, Appellate Division Addresses Issues Arising Out of Alleged Breach of Contract for PCB Contamination</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2B720822-BAA9-EF2E-23E7-38FF98B224C7}"/>
              </a:ext>
            </a:extLst>
          </p:cNvPr>
          <p:cNvSpPr txBox="1">
            <a:spLocks noChangeArrowheads="1"/>
          </p:cNvSpPr>
          <p:nvPr/>
        </p:nvSpPr>
        <p:spPr bwMode="auto">
          <a:xfrm>
            <a:off x="800100" y="1600200"/>
            <a:ext cx="7543800" cy="48149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900" b="0" i="0" dirty="0">
                <a:solidFill>
                  <a:srgbClr val="444444"/>
                </a:solidFill>
                <a:effectLst/>
                <a:latin typeface="Times New Roman" panose="02020603050405020304" pitchFamily="18" charset="0"/>
                <a:cs typeface="Times New Roman" panose="02020603050405020304" pitchFamily="18" charset="0"/>
              </a:rPr>
              <a:t>The Supreme Court, Appellate Division of New York addressed in an April 3rd Memorandum and Order issues arising in connection with the rehabilitation of a one-million-gallon standpipe. See Town of Colonie, et al., v. Global Contracting &amp; Painting, Inc. 2025 WL 993352.</a:t>
            </a:r>
          </a:p>
          <a:p>
            <a:pPr marL="0" marR="0" lvl="1" algn="l" defTabSz="914400" rtl="0" eaLnBrk="0" fontAlgn="base" latinLnBrk="0" hangingPunct="0">
              <a:lnSpc>
                <a:spcPct val="100000"/>
              </a:lnSpc>
              <a:spcBef>
                <a:spcPct val="0"/>
              </a:spcBef>
              <a:spcAft>
                <a:spcPct val="0"/>
              </a:spcAft>
              <a:buClrTx/>
              <a:buSzTx/>
              <a:defRPr/>
            </a:pPr>
            <a:endParaRPr lang="en-US" sz="19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900" dirty="0">
                <a:latin typeface="Times New Roman" panose="02020603050405020304" pitchFamily="18" charset="0"/>
                <a:cs typeface="Times New Roman" panose="02020603050405020304" pitchFamily="18" charset="0"/>
              </a:rPr>
              <a:t>The issues addressed included whether the discovery of polychlorinated biphenyls (“PCBs”) was properly addressed as required under a contract.</a:t>
            </a:r>
          </a:p>
          <a:p>
            <a:pPr marL="0" marR="0" lvl="1" algn="l" defTabSz="914400" rtl="0" eaLnBrk="0" fontAlgn="base" latinLnBrk="0" hangingPunct="0">
              <a:lnSpc>
                <a:spcPct val="100000"/>
              </a:lnSpc>
              <a:spcBef>
                <a:spcPct val="0"/>
              </a:spcBef>
              <a:spcAft>
                <a:spcPct val="0"/>
              </a:spcAft>
              <a:buClrTx/>
              <a:buSzTx/>
              <a:defRPr/>
            </a:pPr>
            <a:endParaRPr lang="en-US" sz="19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900" dirty="0">
                <a:latin typeface="Times New Roman" panose="02020603050405020304" pitchFamily="18" charset="0"/>
                <a:cs typeface="Times New Roman" panose="02020603050405020304" pitchFamily="18" charset="0"/>
              </a:rPr>
              <a:t>Global Contracting &amp; Painting, Inc. won a bid for a Town of Colonie project involving various restoration tasks related to the previously referenced standpipe. </a:t>
            </a:r>
          </a:p>
          <a:p>
            <a:pPr marL="0" marR="0" lvl="1" algn="l" defTabSz="914400" rtl="0" eaLnBrk="0" fontAlgn="base" latinLnBrk="0" hangingPunct="0">
              <a:lnSpc>
                <a:spcPct val="100000"/>
              </a:lnSpc>
              <a:spcBef>
                <a:spcPct val="0"/>
              </a:spcBef>
              <a:spcAft>
                <a:spcPct val="0"/>
              </a:spcAft>
              <a:buClrTx/>
              <a:buSzTx/>
              <a:defRPr/>
            </a:pPr>
            <a:endParaRPr lang="en-US" sz="19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900" dirty="0">
                <a:latin typeface="Times New Roman" panose="02020603050405020304" pitchFamily="18" charset="0"/>
                <a:cs typeface="Times New Roman" panose="02020603050405020304" pitchFamily="18" charset="0"/>
              </a:rPr>
              <a:t>The project would include sandblasting, lead based paint abatement, and painting of the interior and exterior of the standpipe.</a:t>
            </a:r>
          </a:p>
        </p:txBody>
      </p:sp>
      <p:sp>
        <p:nvSpPr>
          <p:cNvPr id="2" name="Slide Number Placeholder 1">
            <a:extLst>
              <a:ext uri="{FF2B5EF4-FFF2-40B4-BE49-F238E27FC236}">
                <a16:creationId xmlns:a16="http://schemas.microsoft.com/office/drawing/2014/main" id="{FD43ABF7-BD32-9FA3-1CB8-1A5FC2B4F03E}"/>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48</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388329515"/>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C58A69-5CEE-D60A-0C11-07DCCE5A5877}"/>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5D2B9DDE-1D24-1280-973A-A78D791D88F8}"/>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9207C864-AB48-AF86-5C23-79488E06D022}"/>
              </a:ext>
            </a:extLst>
          </p:cNvPr>
          <p:cNvSpPr txBox="1">
            <a:spLocks noChangeArrowheads="1"/>
          </p:cNvSpPr>
          <p:nvPr/>
        </p:nvSpPr>
        <p:spPr bwMode="auto">
          <a:xfrm>
            <a:off x="723900" y="33428"/>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Standpipe Lead Based Paint Abatement/Sandblasting: New York Supreme Court, Appellate Division Addresses Issues Arising Out of Alleged Breach of Contract for PCB Contamination</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3F2DBB91-00DC-FB9F-28B5-35C030FF57D0}"/>
              </a:ext>
            </a:extLst>
          </p:cNvPr>
          <p:cNvSpPr txBox="1">
            <a:spLocks noChangeArrowheads="1"/>
          </p:cNvSpPr>
          <p:nvPr/>
        </p:nvSpPr>
        <p:spPr bwMode="auto">
          <a:xfrm>
            <a:off x="800100" y="1600200"/>
            <a:ext cx="7543800" cy="48149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900" b="0" i="0" dirty="0">
                <a:solidFill>
                  <a:srgbClr val="444444"/>
                </a:solidFill>
                <a:effectLst/>
                <a:latin typeface="Times New Roman" panose="02020603050405020304" pitchFamily="18" charset="0"/>
                <a:cs typeface="Times New Roman" panose="02020603050405020304" pitchFamily="18" charset="0"/>
              </a:rPr>
              <a:t>C.T. Male Associates Engineering served as project manager. This role is stated to have included preparation of the bid and contract documents on behalf of the Town. The terms of the contract are stated to have included when:</a:t>
            </a:r>
          </a:p>
          <a:p>
            <a:pPr marL="0" marR="0" lvl="1" algn="l" defTabSz="914400" rtl="0" eaLnBrk="0" fontAlgn="base" latinLnBrk="0" hangingPunct="0">
              <a:lnSpc>
                <a:spcPct val="100000"/>
              </a:lnSpc>
              <a:spcBef>
                <a:spcPct val="0"/>
              </a:spcBef>
              <a:spcAft>
                <a:spcPct val="0"/>
              </a:spcAft>
              <a:buClrTx/>
              <a:buSzTx/>
              <a:defRPr/>
            </a:pPr>
            <a:endParaRPr lang="en-US" sz="1900" dirty="0">
              <a:solidFill>
                <a:srgbClr val="444444"/>
              </a:solidFill>
              <a:latin typeface="Times New Roman" panose="02020603050405020304" pitchFamily="18" charset="0"/>
              <a:cs typeface="Times New Roman" panose="02020603050405020304" pitchFamily="18" charset="0"/>
            </a:endParaRPr>
          </a:p>
          <a:p>
            <a:pPr marL="1257300" lvl="3" indent="-342900">
              <a:buFont typeface="Arial" panose="020B0604020202020204" pitchFamily="34" charset="0"/>
              <a:buChar char="•"/>
              <a:defRPr/>
            </a:pPr>
            <a:r>
              <a:rPr lang="en-US" sz="1900" dirty="0">
                <a:latin typeface="Times New Roman" panose="02020603050405020304" pitchFamily="18" charset="0"/>
                <a:cs typeface="Times New Roman" panose="02020603050405020304" pitchFamily="18" charset="0"/>
              </a:rPr>
              <a:t>…Global could be held responsible for the removal or remediation of a hazardous environmental condition at the project site.</a:t>
            </a:r>
          </a:p>
          <a:p>
            <a:pPr marL="1257300" lvl="3" indent="-342900">
              <a:buFont typeface="Arial" panose="020B0604020202020204" pitchFamily="34" charset="0"/>
              <a:buChar char="•"/>
              <a:defRPr/>
            </a:pPr>
            <a:endParaRPr lang="en-US" sz="1900" dirty="0">
              <a:latin typeface="Times New Roman" panose="02020603050405020304" pitchFamily="18" charset="0"/>
              <a:cs typeface="Times New Roman" panose="02020603050405020304" pitchFamily="18" charset="0"/>
            </a:endParaRPr>
          </a:p>
          <a:p>
            <a:pPr marL="0" lvl="1">
              <a:defRPr/>
            </a:pPr>
            <a:r>
              <a:rPr lang="en-US" sz="1900" dirty="0">
                <a:latin typeface="Times New Roman" panose="02020603050405020304" pitchFamily="18" charset="0"/>
                <a:cs typeface="Times New Roman" panose="02020603050405020304" pitchFamily="18" charset="0"/>
              </a:rPr>
              <a:t>In blasting and finishing repainting the interior of the standpipe, paint chip samples tested positive for hazardous levels of PCBs. </a:t>
            </a:r>
          </a:p>
          <a:p>
            <a:pPr marL="0" lvl="1">
              <a:defRPr/>
            </a:pPr>
            <a:endParaRPr lang="en-US" sz="1900" dirty="0">
              <a:latin typeface="Times New Roman" panose="02020603050405020304" pitchFamily="18" charset="0"/>
              <a:cs typeface="Times New Roman" panose="02020603050405020304" pitchFamily="18" charset="0"/>
            </a:endParaRPr>
          </a:p>
          <a:p>
            <a:pPr marL="0" lvl="1">
              <a:defRPr/>
            </a:pPr>
            <a:r>
              <a:rPr lang="en-US" sz="1900" dirty="0">
                <a:latin typeface="Times New Roman" panose="02020603050405020304" pitchFamily="18" charset="0"/>
                <a:cs typeface="Times New Roman" panose="02020603050405020304" pitchFamily="18" charset="0"/>
              </a:rPr>
              <a:t>The Town was notified of the testing results and the previous transfer of the hazardous waste to a landfill was stopped. The material was returned to the worksite.</a:t>
            </a:r>
          </a:p>
        </p:txBody>
      </p:sp>
      <p:sp>
        <p:nvSpPr>
          <p:cNvPr id="2" name="Slide Number Placeholder 1">
            <a:extLst>
              <a:ext uri="{FF2B5EF4-FFF2-40B4-BE49-F238E27FC236}">
                <a16:creationId xmlns:a16="http://schemas.microsoft.com/office/drawing/2014/main" id="{AB5DD215-DDA1-0A19-100A-27F7D3090AE4}"/>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49</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63832399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0FFF23-1EA2-EBD8-30A0-39BDD158461E}"/>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19F9A5EB-4B92-18BF-88AA-1956C41882D1}"/>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463335FB-DB74-28ED-4E76-A33C4209FBC6}"/>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U.S. Environmental Protection Agency Deregulatory Agenda: Administrator Zeldin Announces 31 Deregulatory Actions</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D7765887-3622-855D-47D0-C4CA43FABDC0}"/>
              </a:ext>
            </a:extLst>
          </p:cNvPr>
          <p:cNvSpPr txBox="1">
            <a:spLocks noChangeArrowheads="1"/>
          </p:cNvSpPr>
          <p:nvPr/>
        </p:nvSpPr>
        <p:spPr bwMode="auto">
          <a:xfrm>
            <a:off x="609600" y="1595168"/>
            <a:ext cx="8305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600" b="0" i="0" dirty="0">
                <a:solidFill>
                  <a:srgbClr val="444444"/>
                </a:solidFill>
                <a:effectLst/>
                <a:latin typeface="Times New Roman" panose="02020603050405020304" pitchFamily="18" charset="0"/>
                <a:cs typeface="Times New Roman" panose="02020603050405020304" pitchFamily="18" charset="0"/>
              </a:rPr>
              <a:t>EPA Administrator Zeldin announced 31 actions that the federal agency will be undertaking that are described as being deregulatory in nature.</a:t>
            </a:r>
          </a:p>
          <a:p>
            <a:pPr marL="0" marR="0" lvl="1" algn="l" defTabSz="914400" rtl="0" eaLnBrk="0" fontAlgn="base" latinLnBrk="0" hangingPunct="0">
              <a:lnSpc>
                <a:spcPct val="100000"/>
              </a:lnSpc>
              <a:spcBef>
                <a:spcPct val="0"/>
              </a:spcBef>
              <a:spcAft>
                <a:spcPct val="0"/>
              </a:spcAft>
              <a:buClrTx/>
              <a:buSzTx/>
              <a:defRPr/>
            </a:pPr>
            <a:endParaRPr lang="en-US" sz="16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00" b="0" i="0" dirty="0">
                <a:solidFill>
                  <a:srgbClr val="444444"/>
                </a:solidFill>
                <a:effectLst/>
                <a:latin typeface="Times New Roman" panose="02020603050405020304" pitchFamily="18" charset="0"/>
                <a:cs typeface="Times New Roman" panose="02020603050405020304" pitchFamily="18" charset="0"/>
              </a:rPr>
              <a:t>The press release states that:</a:t>
            </a:r>
          </a:p>
          <a:p>
            <a:pPr marL="0" marR="0" lvl="1" algn="l" defTabSz="914400" rtl="0" eaLnBrk="0" fontAlgn="base" latinLnBrk="0" hangingPunct="0">
              <a:lnSpc>
                <a:spcPct val="100000"/>
              </a:lnSpc>
              <a:spcBef>
                <a:spcPct val="0"/>
              </a:spcBef>
              <a:spcAft>
                <a:spcPct val="0"/>
              </a:spcAft>
              <a:buClrTx/>
              <a:buSzTx/>
              <a:defRPr/>
            </a:pPr>
            <a:endParaRPr lang="en-US" sz="1600" b="0" i="0" dirty="0">
              <a:solidFill>
                <a:srgbClr val="444444"/>
              </a:solidFill>
              <a:effectLst/>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…While accomplishing EPA’s core mission of protecting the environment, the agency is committed to fulfilling President Trump’s promise to unleash American energy, lower cost of living for Americans, revitalize the American auto industry, restore the rule of law, and give power back to states to make their own decisions.</a:t>
            </a: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00" dirty="0">
                <a:latin typeface="Times New Roman" panose="02020603050405020304" pitchFamily="18" charset="0"/>
                <a:cs typeface="Times New Roman" panose="02020603050405020304" pitchFamily="18" charset="0"/>
              </a:rPr>
              <a:t>The 31 actions are listed under three headings:</a:t>
            </a: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UNLEASHING AMERICAN ENERGY </a:t>
            </a:r>
          </a:p>
          <a:p>
            <a:pPr marL="1200150" lvl="3" indent="-285750">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LOWERING THE COST OF LIVING FOR AMERICAN FAMILIES</a:t>
            </a:r>
          </a:p>
          <a:p>
            <a:pPr marL="1200150" lvl="3" indent="-285750">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ADVANCING COOPERATIVE FEDERALISM </a:t>
            </a:r>
          </a:p>
          <a:p>
            <a:pPr marL="1200150" lvl="3" indent="-285750">
              <a:buFont typeface="Arial" panose="020B0604020202020204" pitchFamily="34" charset="0"/>
              <a:buChar char="•"/>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The actions address programs in a variety of media (i.e., air, water, etc.), industries (oil and gas, steam electric generating, automobile, etc.), and advisory organizations (Science Advisory Board, Clean Air Scientific Advisory Committee, etc.).</a:t>
            </a:r>
          </a:p>
          <a:p>
            <a:pPr marL="0" lvl="1">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Relevance to solid waste/hazardous waste? (CGR)</a:t>
            </a:r>
          </a:p>
        </p:txBody>
      </p:sp>
      <p:sp>
        <p:nvSpPr>
          <p:cNvPr id="2" name="Slide Number Placeholder 1">
            <a:extLst>
              <a:ext uri="{FF2B5EF4-FFF2-40B4-BE49-F238E27FC236}">
                <a16:creationId xmlns:a16="http://schemas.microsoft.com/office/drawing/2014/main" id="{3C61AA86-44EA-23FD-50C3-D8C4FF2B3803}"/>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284555618"/>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B4A86D-A03A-4BF6-7AEC-C26792938193}"/>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51586BC7-9B92-EAD0-08CA-1D34AB5F9C4B}"/>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E0F173CC-4D9E-6138-33E2-09D4B155E21B}"/>
              </a:ext>
            </a:extLst>
          </p:cNvPr>
          <p:cNvSpPr txBox="1">
            <a:spLocks noChangeArrowheads="1"/>
          </p:cNvSpPr>
          <p:nvPr/>
        </p:nvSpPr>
        <p:spPr bwMode="auto">
          <a:xfrm>
            <a:off x="723900" y="33428"/>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Standpipe Lead Based Paint Abatement/Sandblasting: New York Supreme Court, Appellate Division Addresses Issues Arising Out of Alleged Breach of Contract for PCB Contamination</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6DE37744-4303-24A3-B20D-2B3E877E9A53}"/>
              </a:ext>
            </a:extLst>
          </p:cNvPr>
          <p:cNvSpPr txBox="1">
            <a:spLocks noChangeArrowheads="1"/>
          </p:cNvSpPr>
          <p:nvPr/>
        </p:nvSpPr>
        <p:spPr bwMode="auto">
          <a:xfrm>
            <a:off x="800100" y="1600200"/>
            <a:ext cx="7543800" cy="48149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900" b="0" i="0" dirty="0">
                <a:solidFill>
                  <a:srgbClr val="444444"/>
                </a:solidFill>
                <a:effectLst/>
                <a:latin typeface="Times New Roman" panose="02020603050405020304" pitchFamily="18" charset="0"/>
                <a:cs typeface="Times New Roman" panose="02020603050405020304" pitchFamily="18" charset="0"/>
              </a:rPr>
              <a:t>The </a:t>
            </a:r>
            <a:r>
              <a:rPr lang="en-US" sz="1900" dirty="0">
                <a:solidFill>
                  <a:srgbClr val="444444"/>
                </a:solidFill>
                <a:latin typeface="Times New Roman" panose="02020603050405020304" pitchFamily="18" charset="0"/>
                <a:cs typeface="Times New Roman" panose="02020603050405020304" pitchFamily="18" charset="0"/>
              </a:rPr>
              <a:t>C</a:t>
            </a:r>
            <a:r>
              <a:rPr lang="en-US" sz="1900" b="0" i="0" dirty="0">
                <a:solidFill>
                  <a:srgbClr val="444444"/>
                </a:solidFill>
                <a:effectLst/>
                <a:latin typeface="Times New Roman" panose="02020603050405020304" pitchFamily="18" charset="0"/>
                <a:cs typeface="Times New Roman" panose="02020603050405020304" pitchFamily="18" charset="0"/>
              </a:rPr>
              <a:t>ourt found that the PCBs were an undisclosed hazardous environmental condition.</a:t>
            </a:r>
          </a:p>
          <a:p>
            <a:pPr marL="0" marR="0" lvl="1" algn="l" defTabSz="914400" rtl="0" eaLnBrk="0" fontAlgn="base" latinLnBrk="0" hangingPunct="0">
              <a:lnSpc>
                <a:spcPct val="100000"/>
              </a:lnSpc>
              <a:spcBef>
                <a:spcPct val="0"/>
              </a:spcBef>
              <a:spcAft>
                <a:spcPct val="0"/>
              </a:spcAft>
              <a:buClrTx/>
              <a:buSzTx/>
              <a:defRPr/>
            </a:pPr>
            <a:endParaRPr lang="en-US" sz="19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900" dirty="0">
                <a:latin typeface="Times New Roman" panose="02020603050405020304" pitchFamily="18" charset="0"/>
                <a:cs typeface="Times New Roman" panose="02020603050405020304" pitchFamily="18" charset="0"/>
              </a:rPr>
              <a:t>Global was not obligated to remediate and the Town was obligated to indemnify for costs associated with the contamination. </a:t>
            </a:r>
          </a:p>
          <a:p>
            <a:pPr marL="0" marR="0" lvl="1" algn="l" defTabSz="914400" rtl="0" eaLnBrk="0" fontAlgn="base" latinLnBrk="0" hangingPunct="0">
              <a:lnSpc>
                <a:spcPct val="100000"/>
              </a:lnSpc>
              <a:spcBef>
                <a:spcPct val="0"/>
              </a:spcBef>
              <a:spcAft>
                <a:spcPct val="0"/>
              </a:spcAft>
              <a:buClrTx/>
              <a:buSzTx/>
              <a:defRPr/>
            </a:pPr>
            <a:endParaRPr lang="en-US" sz="19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900" dirty="0">
                <a:latin typeface="Times New Roman" panose="02020603050405020304" pitchFamily="18" charset="0"/>
                <a:cs typeface="Times New Roman" panose="02020603050405020304" pitchFamily="18" charset="0"/>
              </a:rPr>
              <a:t>The terms of the contract concerning hazardous conditions present at the project site were ambiguous. The contract required Global to:</a:t>
            </a:r>
          </a:p>
          <a:p>
            <a:pPr marL="0" marR="0" lvl="1" algn="l" defTabSz="914400" rtl="0" eaLnBrk="0" fontAlgn="base" latinLnBrk="0" hangingPunct="0">
              <a:lnSpc>
                <a:spcPct val="100000"/>
              </a:lnSpc>
              <a:spcBef>
                <a:spcPct val="0"/>
              </a:spcBef>
              <a:spcAft>
                <a:spcPct val="0"/>
              </a:spcAft>
              <a:buClrTx/>
              <a:buSzTx/>
              <a:defRPr/>
            </a:pPr>
            <a:endParaRPr lang="en-US" sz="1900" dirty="0">
              <a:latin typeface="Times New Roman" panose="02020603050405020304" pitchFamily="18" charset="0"/>
              <a:cs typeface="Times New Roman" panose="02020603050405020304" pitchFamily="18" charset="0"/>
            </a:endParaRPr>
          </a:p>
          <a:p>
            <a:pPr marL="1257300" lvl="3" indent="-342900">
              <a:buFont typeface="Arial" panose="020B0604020202020204" pitchFamily="34" charset="0"/>
              <a:buChar char="•"/>
              <a:defRPr/>
            </a:pPr>
            <a:r>
              <a:rPr lang="en-US" sz="1900" dirty="0">
                <a:latin typeface="Times New Roman" panose="02020603050405020304" pitchFamily="18" charset="0"/>
                <a:cs typeface="Times New Roman" panose="02020603050405020304" pitchFamily="18" charset="0"/>
              </a:rPr>
              <a:t>…abate lead-based paint...and PCB containing paint on all of the exterior surfaces” of the standpipe and ancillary equipment, and to comply with federal regulations “during the removal of the coating system (paint) on the exterior of the [standpipe].</a:t>
            </a:r>
          </a:p>
        </p:txBody>
      </p:sp>
      <p:sp>
        <p:nvSpPr>
          <p:cNvPr id="2" name="Slide Number Placeholder 1">
            <a:extLst>
              <a:ext uri="{FF2B5EF4-FFF2-40B4-BE49-F238E27FC236}">
                <a16:creationId xmlns:a16="http://schemas.microsoft.com/office/drawing/2014/main" id="{A44EA6D3-2361-7465-E12C-BABF154A48FD}"/>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50</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936017707"/>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5C4BA9-F32E-FA33-A534-0FB9456D2AF2}"/>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8ACDD7CF-A2A2-7CAA-B42E-03FEF018DB24}"/>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EE55EDF1-369E-F55D-BCCA-5CF8B7BD839D}"/>
              </a:ext>
            </a:extLst>
          </p:cNvPr>
          <p:cNvSpPr txBox="1">
            <a:spLocks noChangeArrowheads="1"/>
          </p:cNvSpPr>
          <p:nvPr/>
        </p:nvSpPr>
        <p:spPr bwMode="auto">
          <a:xfrm>
            <a:off x="723900" y="33428"/>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Standpipe Lead Based Paint Abatement/Sandblasting: New York Supreme Court, Appellate Division Addresses Issues Arising Out of Alleged Breach of Contract for PCB Contamination</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0E7F595C-DE81-F96D-85AF-DBFDC33A614F}"/>
              </a:ext>
            </a:extLst>
          </p:cNvPr>
          <p:cNvSpPr txBox="1">
            <a:spLocks noChangeArrowheads="1"/>
          </p:cNvSpPr>
          <p:nvPr/>
        </p:nvSpPr>
        <p:spPr bwMode="auto">
          <a:xfrm>
            <a:off x="800100" y="1600200"/>
            <a:ext cx="7543800" cy="48149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900" b="0" i="0" dirty="0">
                <a:solidFill>
                  <a:srgbClr val="444444"/>
                </a:solidFill>
                <a:effectLst/>
                <a:latin typeface="Times New Roman" panose="02020603050405020304" pitchFamily="18" charset="0"/>
                <a:cs typeface="Times New Roman" panose="02020603050405020304" pitchFamily="18" charset="0"/>
              </a:rPr>
              <a:t>Additional references regarding acceptable removal and abatement methods and requirements solely concerned the standpipe's exterior were noted. Global would not be held responsible for:</a:t>
            </a:r>
          </a:p>
          <a:p>
            <a:pPr marL="0" marR="0" lvl="1" algn="l" defTabSz="914400" rtl="0" eaLnBrk="0" fontAlgn="base" latinLnBrk="0" hangingPunct="0">
              <a:lnSpc>
                <a:spcPct val="100000"/>
              </a:lnSpc>
              <a:spcBef>
                <a:spcPct val="0"/>
              </a:spcBef>
              <a:spcAft>
                <a:spcPct val="0"/>
              </a:spcAft>
              <a:buClrTx/>
              <a:buSzTx/>
              <a:defRPr/>
            </a:pPr>
            <a:endParaRPr lang="en-US" sz="1900" dirty="0">
              <a:solidFill>
                <a:srgbClr val="444444"/>
              </a:solidFill>
              <a:latin typeface="Times New Roman" panose="02020603050405020304" pitchFamily="18" charset="0"/>
              <a:cs typeface="Times New Roman" panose="02020603050405020304" pitchFamily="18" charset="0"/>
            </a:endParaRPr>
          </a:p>
          <a:p>
            <a:pPr marL="1257300" lvl="3" indent="-342900">
              <a:buFont typeface="Arial" panose="020B0604020202020204" pitchFamily="34" charset="0"/>
              <a:buChar char="•"/>
              <a:defRPr/>
            </a:pPr>
            <a:r>
              <a:rPr lang="en-US" sz="1900" dirty="0">
                <a:latin typeface="Times New Roman" panose="02020603050405020304" pitchFamily="18" charset="0"/>
                <a:cs typeface="Times New Roman" panose="02020603050405020304" pitchFamily="18" charset="0"/>
              </a:rPr>
              <a:t>…removing or remediating any Hazardous Environmental Condition encountered, uncovered, or revealed at the [s]</a:t>
            </a:r>
            <a:r>
              <a:rPr lang="en-US" sz="1900" dirty="0" err="1">
                <a:latin typeface="Times New Roman" panose="02020603050405020304" pitchFamily="18" charset="0"/>
                <a:cs typeface="Times New Roman" panose="02020603050405020304" pitchFamily="18" charset="0"/>
              </a:rPr>
              <a:t>ite</a:t>
            </a:r>
            <a:r>
              <a:rPr lang="en-US" sz="1900" dirty="0">
                <a:latin typeface="Times New Roman" panose="02020603050405020304" pitchFamily="18" charset="0"/>
                <a:cs typeface="Times New Roman" panose="02020603050405020304" pitchFamily="18" charset="0"/>
              </a:rPr>
              <a:t> unless such removal or remediation is expressly identified in the [c]</a:t>
            </a:r>
            <a:r>
              <a:rPr lang="en-US" sz="1900" dirty="0" err="1">
                <a:latin typeface="Times New Roman" panose="02020603050405020304" pitchFamily="18" charset="0"/>
                <a:cs typeface="Times New Roman" panose="02020603050405020304" pitchFamily="18" charset="0"/>
              </a:rPr>
              <a:t>ontract</a:t>
            </a:r>
            <a:r>
              <a:rPr lang="en-US" sz="1900" dirty="0">
                <a:latin typeface="Times New Roman" panose="02020603050405020304" pitchFamily="18" charset="0"/>
                <a:cs typeface="Times New Roman" panose="02020603050405020304" pitchFamily="18" charset="0"/>
              </a:rPr>
              <a:t> [d]</a:t>
            </a:r>
            <a:r>
              <a:rPr lang="en-US" sz="1900" dirty="0" err="1">
                <a:latin typeface="Times New Roman" panose="02020603050405020304" pitchFamily="18" charset="0"/>
                <a:cs typeface="Times New Roman" panose="02020603050405020304" pitchFamily="18" charset="0"/>
              </a:rPr>
              <a:t>ocuments</a:t>
            </a:r>
            <a:r>
              <a:rPr lang="en-US" sz="1900" dirty="0">
                <a:latin typeface="Times New Roman" panose="02020603050405020304" pitchFamily="18" charset="0"/>
                <a:cs typeface="Times New Roman" panose="02020603050405020304" pitchFamily="18" charset="0"/>
              </a:rPr>
              <a:t> to be within the scope of the [w]</a:t>
            </a:r>
            <a:r>
              <a:rPr lang="en-US" sz="1900" dirty="0" err="1">
                <a:latin typeface="Times New Roman" panose="02020603050405020304" pitchFamily="18" charset="0"/>
                <a:cs typeface="Times New Roman" panose="02020603050405020304" pitchFamily="18" charset="0"/>
              </a:rPr>
              <a:t>ork</a:t>
            </a:r>
            <a:r>
              <a:rPr lang="en-US" sz="1900" dirty="0">
                <a:latin typeface="Times New Roman" panose="02020603050405020304" pitchFamily="18" charset="0"/>
                <a:cs typeface="Times New Roman" panose="02020603050405020304" pitchFamily="18" charset="0"/>
              </a:rPr>
              <a:t>.</a:t>
            </a:r>
          </a:p>
        </p:txBody>
      </p:sp>
      <p:sp>
        <p:nvSpPr>
          <p:cNvPr id="2" name="Slide Number Placeholder 1">
            <a:extLst>
              <a:ext uri="{FF2B5EF4-FFF2-40B4-BE49-F238E27FC236}">
                <a16:creationId xmlns:a16="http://schemas.microsoft.com/office/drawing/2014/main" id="{F52EC940-2CF3-AA4D-6212-9837B15D690C}"/>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51</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4227076584"/>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AB5217-B7E7-A263-67E5-6A6297F1DDDE}"/>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DFB755B9-784C-1CF5-B568-65DFD0AD8881}"/>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E4941F0F-B1A9-B0EA-5AED-42221F26FFC8}"/>
              </a:ext>
            </a:extLst>
          </p:cNvPr>
          <p:cNvSpPr txBox="1">
            <a:spLocks noChangeArrowheads="1"/>
          </p:cNvSpPr>
          <p:nvPr/>
        </p:nvSpPr>
        <p:spPr bwMode="auto">
          <a:xfrm>
            <a:off x="723900" y="33428"/>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335C482D-A95A-1105-5E60-F63DE958A2B9}"/>
              </a:ext>
            </a:extLst>
          </p:cNvPr>
          <p:cNvSpPr txBox="1">
            <a:spLocks noChangeArrowheads="1"/>
          </p:cNvSpPr>
          <p:nvPr/>
        </p:nvSpPr>
        <p:spPr bwMode="auto">
          <a:xfrm>
            <a:off x="800100" y="1600200"/>
            <a:ext cx="7543800" cy="48149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ctr" defTabSz="914400" rtl="0" eaLnBrk="0" fontAlgn="base" latinLnBrk="0" hangingPunct="0">
              <a:lnSpc>
                <a:spcPct val="100000"/>
              </a:lnSpc>
              <a:spcBef>
                <a:spcPct val="0"/>
              </a:spcBef>
              <a:spcAft>
                <a:spcPct val="0"/>
              </a:spcAft>
              <a:buClrTx/>
              <a:buSzTx/>
              <a:defRPr/>
            </a:pPr>
            <a:endParaRPr lang="en-US" sz="3600" dirty="0">
              <a:latin typeface="Times New Roman" panose="02020603050405020304" pitchFamily="18" charset="0"/>
              <a:cs typeface="Times New Roman" panose="02020603050405020304" pitchFamily="18" charset="0"/>
            </a:endParaRPr>
          </a:p>
          <a:p>
            <a:pPr marL="0" marR="0" lvl="1" algn="ctr" defTabSz="914400" rtl="0" eaLnBrk="0" fontAlgn="base" latinLnBrk="0" hangingPunct="0">
              <a:lnSpc>
                <a:spcPct val="100000"/>
              </a:lnSpc>
              <a:spcBef>
                <a:spcPct val="0"/>
              </a:spcBef>
              <a:spcAft>
                <a:spcPct val="0"/>
              </a:spcAft>
              <a:buClrTx/>
              <a:buSzTx/>
              <a:defRPr/>
            </a:pPr>
            <a:endParaRPr lang="en-US" sz="3600" dirty="0">
              <a:latin typeface="Times New Roman" panose="02020603050405020304" pitchFamily="18" charset="0"/>
              <a:cs typeface="Times New Roman" panose="02020603050405020304" pitchFamily="18" charset="0"/>
            </a:endParaRPr>
          </a:p>
          <a:p>
            <a:pPr marL="0" marR="0" lvl="1" algn="ctr" defTabSz="914400" rtl="0" eaLnBrk="0" fontAlgn="base" latinLnBrk="0" hangingPunct="0">
              <a:lnSpc>
                <a:spcPct val="100000"/>
              </a:lnSpc>
              <a:spcBef>
                <a:spcPct val="0"/>
              </a:spcBef>
              <a:spcAft>
                <a:spcPct val="0"/>
              </a:spcAft>
              <a:buClrTx/>
              <a:buSzTx/>
              <a:defRPr/>
            </a:pPr>
            <a:r>
              <a:rPr lang="en-US" sz="3600" b="1" dirty="0">
                <a:latin typeface="Times New Roman" panose="02020603050405020304" pitchFamily="18" charset="0"/>
                <a:cs typeface="Times New Roman" panose="02020603050405020304" pitchFamily="18" charset="0"/>
              </a:rPr>
              <a:t>VARIOUS ISSUES</a:t>
            </a:r>
          </a:p>
        </p:txBody>
      </p:sp>
      <p:sp>
        <p:nvSpPr>
          <p:cNvPr id="2" name="Slide Number Placeholder 1">
            <a:extLst>
              <a:ext uri="{FF2B5EF4-FFF2-40B4-BE49-F238E27FC236}">
                <a16:creationId xmlns:a16="http://schemas.microsoft.com/office/drawing/2014/main" id="{B02B5D35-AD32-3539-C98F-A7F4C0238BDD}"/>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52</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58107879"/>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3FC931-C17A-9E67-4598-B2536BE9B39B}"/>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70B35D64-BA6A-B9D3-C2E6-39F42ABA9B3A}"/>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26A537AC-8BCD-B4FE-220B-EFE223C3671D}"/>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Strategies to Eliminate Waste and Accelerate Recycling Development Act: U.S. Senator John Boozman (Arkansas) Sponsored Bipartisan Legislation Passes Environment and Public Works Committee</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C68E56E8-6208-B6BE-CC74-1D747ACED6D4}"/>
              </a:ext>
            </a:extLst>
          </p:cNvPr>
          <p:cNvSpPr txBox="1">
            <a:spLocks noChangeArrowheads="1"/>
          </p:cNvSpPr>
          <p:nvPr/>
        </p:nvSpPr>
        <p:spPr bwMode="auto">
          <a:xfrm>
            <a:off x="704850" y="1447800"/>
            <a:ext cx="8229600" cy="52578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600" b="0" i="0" dirty="0">
                <a:solidFill>
                  <a:srgbClr val="444444"/>
                </a:solidFill>
                <a:effectLst/>
                <a:latin typeface="Times New Roman" panose="02020603050405020304" pitchFamily="18" charset="0"/>
                <a:cs typeface="Times New Roman" panose="02020603050405020304" pitchFamily="18" charset="0"/>
              </a:rPr>
              <a:t>The United States Senate Environment and Public Works Committee voted out on February 5th legislation styled:</a:t>
            </a:r>
          </a:p>
          <a:p>
            <a:pPr marL="0" marR="0" lvl="1" algn="l" defTabSz="914400" rtl="0" eaLnBrk="0" fontAlgn="base" latinLnBrk="0" hangingPunct="0">
              <a:lnSpc>
                <a:spcPct val="100000"/>
              </a:lnSpc>
              <a:spcBef>
                <a:spcPct val="0"/>
              </a:spcBef>
              <a:spcAft>
                <a:spcPct val="0"/>
              </a:spcAft>
              <a:buClrTx/>
              <a:buSzTx/>
              <a:defRPr/>
            </a:pPr>
            <a:endParaRPr lang="en-US" sz="1600" b="0" i="0" dirty="0">
              <a:solidFill>
                <a:srgbClr val="444444"/>
              </a:solidFill>
              <a:effectLst/>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Strategies to Eliminate Waste and Accelerate Recycling Development (STEWARD) Act (“STEWARD Act”).</a:t>
            </a:r>
          </a:p>
          <a:p>
            <a:pPr marL="1200150" lvl="3" indent="-285750">
              <a:buFont typeface="Arial" panose="020B0604020202020204" pitchFamily="34" charset="0"/>
              <a:buChar char="•"/>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The stated goal of the STEWARD Act is to expand recycling access in underserved communities by authorizing strategic infrastructure investments and public-private partnerships.</a:t>
            </a:r>
          </a:p>
          <a:p>
            <a:pPr marL="0" lvl="1">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A pilot program would be initiated by the STEWARD Act which would:</a:t>
            </a:r>
          </a:p>
          <a:p>
            <a:pPr marL="0" lvl="1">
              <a:defRPr/>
            </a:pPr>
            <a:endParaRPr lang="en-US" sz="1600" dirty="0">
              <a:latin typeface="Times New Roman" panose="02020603050405020304" pitchFamily="18" charset="0"/>
              <a:cs typeface="Times New Roman" panose="02020603050405020304" pitchFamily="18" charset="0"/>
            </a:endParaRPr>
          </a:p>
          <a:p>
            <a:pPr lvl="2">
              <a:lnSpc>
                <a:spcPts val="2250"/>
              </a:lnSpc>
              <a:buFont typeface="Arial" panose="020B0604020202020204" pitchFamily="34" charset="0"/>
              <a:buChar char="•"/>
            </a:pPr>
            <a:r>
              <a:rPr lang="en-US" sz="1600" b="0" i="0" dirty="0">
                <a:solidFill>
                  <a:srgbClr val="444444"/>
                </a:solidFill>
                <a:effectLst/>
                <a:latin typeface="freight-sans-pro"/>
              </a:rPr>
              <a:t>Authorizes competitive grant awards from $500,000 to $15 million to support projects that enhance recycling infrastructure using a hub-and-spoke development model;</a:t>
            </a:r>
          </a:p>
          <a:p>
            <a:pPr lvl="2">
              <a:lnSpc>
                <a:spcPts val="2250"/>
              </a:lnSpc>
              <a:buFont typeface="Arial" panose="020B0604020202020204" pitchFamily="34" charset="0"/>
              <a:buChar char="•"/>
            </a:pPr>
            <a:r>
              <a:rPr lang="en-US" sz="1600" b="0" i="0" dirty="0">
                <a:solidFill>
                  <a:srgbClr val="444444"/>
                </a:solidFill>
                <a:effectLst/>
                <a:latin typeface="freight-sans-pro"/>
              </a:rPr>
              <a:t>Prioritizes communities with limited access to materials recovery facilities; and</a:t>
            </a:r>
          </a:p>
          <a:p>
            <a:pPr lvl="2">
              <a:lnSpc>
                <a:spcPts val="2250"/>
              </a:lnSpc>
              <a:buFont typeface="Arial" panose="020B0604020202020204" pitchFamily="34" charset="0"/>
              <a:buChar char="•"/>
            </a:pPr>
            <a:r>
              <a:rPr lang="en-US" sz="1600" b="0" i="0" dirty="0">
                <a:solidFill>
                  <a:srgbClr val="444444"/>
                </a:solidFill>
                <a:effectLst/>
                <a:latin typeface="freight-sans-pro"/>
              </a:rPr>
              <a:t>Supports projects that:</a:t>
            </a:r>
          </a:p>
          <a:p>
            <a:pPr marL="1657350" lvl="3" indent="-285750">
              <a:lnSpc>
                <a:spcPts val="2250"/>
              </a:lnSpc>
              <a:buFont typeface="Arial" panose="020B0604020202020204" pitchFamily="34" charset="0"/>
              <a:buChar char="•"/>
            </a:pPr>
            <a:r>
              <a:rPr lang="en-US" sz="1600" b="0" i="0" dirty="0">
                <a:solidFill>
                  <a:srgbClr val="444444"/>
                </a:solidFill>
                <a:effectLst/>
                <a:latin typeface="freight-sans-pro"/>
              </a:rPr>
              <a:t>Increase transfer stations,</a:t>
            </a:r>
          </a:p>
          <a:p>
            <a:pPr marL="1657350" lvl="3" indent="-285750">
              <a:lnSpc>
                <a:spcPts val="2250"/>
              </a:lnSpc>
              <a:buFont typeface="Arial" panose="020B0604020202020204" pitchFamily="34" charset="0"/>
              <a:buChar char="•"/>
            </a:pPr>
            <a:r>
              <a:rPr lang="en-US" sz="1600" b="0" i="0" dirty="0">
                <a:solidFill>
                  <a:srgbClr val="444444"/>
                </a:solidFill>
                <a:effectLst/>
                <a:latin typeface="freight-sans-pro"/>
              </a:rPr>
              <a:t>Expand curbside recycling programs, and</a:t>
            </a:r>
          </a:p>
          <a:p>
            <a:pPr marL="1657350" lvl="3" indent="-285750">
              <a:lnSpc>
                <a:spcPts val="2250"/>
              </a:lnSpc>
              <a:buFont typeface="Arial" panose="020B0604020202020204" pitchFamily="34" charset="0"/>
              <a:buChar char="•"/>
            </a:pPr>
            <a:r>
              <a:rPr lang="en-US" sz="1600" b="0" i="0" dirty="0">
                <a:solidFill>
                  <a:srgbClr val="444444"/>
                </a:solidFill>
                <a:effectLst/>
                <a:latin typeface="freight-sans-pro"/>
              </a:rPr>
              <a:t>Reduce collection and transportation costs.</a:t>
            </a:r>
          </a:p>
          <a:p>
            <a:pPr marL="285750" lvl="1" indent="-285750">
              <a:buFont typeface="Arial" panose="020B0604020202020204" pitchFamily="34" charset="0"/>
              <a:buChar char="•"/>
              <a:defRPr/>
            </a:pPr>
            <a:endParaRPr lang="en-US" sz="1600" dirty="0">
              <a:latin typeface="Times New Roman" panose="02020603050405020304" pitchFamily="18" charset="0"/>
              <a:cs typeface="Times New Roman" panose="02020603050405020304" pitchFamily="18" charset="0"/>
            </a:endParaRPr>
          </a:p>
          <a:p>
            <a:pPr marL="0" lvl="1">
              <a:defRPr/>
            </a:pPr>
            <a:endParaRPr lang="en-US" sz="160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5B5083DE-1797-AA2B-354B-E55D0EACE988}"/>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53</a:t>
            </a:fld>
            <a:endParaRPr kumimoji="0" lang="en-US" sz="1400" b="0" i="0" u="none" strike="noStrike" kern="1200" cap="none" spc="0" normalizeH="0" baseline="0" noProof="0" dirty="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808764972"/>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9ECB10-CE5F-ED93-588A-FEE921DC4CEB}"/>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CCCDE71F-469D-DC83-54A5-1A070C1005E3}"/>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170F5DF1-429D-4691-A758-9B8C266C96E5}"/>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Strategies to Eliminate Waste and Accelerate Recycling Development Act: U.S. Senator John Boozman (Arkansas) Sponsored Bipartisan Legislation Passes Environment and Public Works Committee</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C211BF92-46C1-A9E9-3A9A-D048179D62BA}"/>
              </a:ext>
            </a:extLst>
          </p:cNvPr>
          <p:cNvSpPr txBox="1">
            <a:spLocks noChangeArrowheads="1"/>
          </p:cNvSpPr>
          <p:nvPr/>
        </p:nvSpPr>
        <p:spPr bwMode="auto">
          <a:xfrm>
            <a:off x="800100" y="1385978"/>
            <a:ext cx="7543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1600" b="0" i="0" dirty="0">
              <a:solidFill>
                <a:srgbClr val="444444"/>
              </a:solidFill>
              <a:effectLst/>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2500" b="0" i="0" dirty="0">
                <a:solidFill>
                  <a:srgbClr val="444444"/>
                </a:solidFill>
                <a:effectLst/>
                <a:latin typeface="Times New Roman" panose="02020603050405020304" pitchFamily="18" charset="0"/>
                <a:cs typeface="Times New Roman" panose="02020603050405020304" pitchFamily="18" charset="0"/>
              </a:rPr>
              <a:t>The STEWARD Act would also authorize the United States Environmental Protection Agency (“EPA”) to collect and analyze data on:</a:t>
            </a:r>
          </a:p>
          <a:p>
            <a:pPr marL="914400" lvl="3">
              <a:defRPr/>
            </a:pPr>
            <a:endParaRPr lang="en-US" sz="2500" dirty="0">
              <a:solidFill>
                <a:srgbClr val="444444"/>
              </a:solidFill>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2500" dirty="0">
                <a:latin typeface="Times New Roman" panose="02020603050405020304" pitchFamily="18" charset="0"/>
                <a:cs typeface="Times New Roman" panose="02020603050405020304" pitchFamily="18" charset="0"/>
              </a:rPr>
              <a:t>Market trends.</a:t>
            </a:r>
          </a:p>
          <a:p>
            <a:pPr marL="1200150" lvl="3" indent="-285750">
              <a:buFont typeface="Arial" panose="020B0604020202020204" pitchFamily="34" charset="0"/>
              <a:buChar char="•"/>
              <a:defRPr/>
            </a:pPr>
            <a:r>
              <a:rPr lang="en-US" sz="2500" dirty="0">
                <a:latin typeface="Times New Roman" panose="02020603050405020304" pitchFamily="18" charset="0"/>
                <a:cs typeface="Times New Roman" panose="02020603050405020304" pitchFamily="18" charset="0"/>
              </a:rPr>
              <a:t>Material processing rates.</a:t>
            </a:r>
          </a:p>
          <a:p>
            <a:pPr marL="1200150" lvl="3" indent="-285750">
              <a:buFont typeface="Arial" panose="020B0604020202020204" pitchFamily="34" charset="0"/>
              <a:buChar char="•"/>
              <a:defRPr/>
            </a:pPr>
            <a:r>
              <a:rPr lang="en-US" sz="2500" dirty="0">
                <a:latin typeface="Times New Roman" panose="02020603050405020304" pitchFamily="18" charset="0"/>
                <a:cs typeface="Times New Roman" panose="02020603050405020304" pitchFamily="18" charset="0"/>
              </a:rPr>
              <a:t>Effectiveness of curbside recycling programs.</a:t>
            </a:r>
          </a:p>
          <a:p>
            <a:pPr marL="1200150" lvl="3" indent="-285750">
              <a:buFont typeface="Arial" panose="020B0604020202020204" pitchFamily="34" charset="0"/>
              <a:buChar char="•"/>
              <a:defRPr/>
            </a:pPr>
            <a:r>
              <a:rPr lang="en-US" sz="2500" dirty="0">
                <a:latin typeface="Times New Roman" panose="02020603050405020304" pitchFamily="18" charset="0"/>
                <a:cs typeface="Times New Roman" panose="02020603050405020304" pitchFamily="18" charset="0"/>
              </a:rPr>
              <a:t>Associated accessibility challenges.</a:t>
            </a:r>
          </a:p>
        </p:txBody>
      </p:sp>
      <p:sp>
        <p:nvSpPr>
          <p:cNvPr id="2" name="Slide Number Placeholder 1">
            <a:extLst>
              <a:ext uri="{FF2B5EF4-FFF2-40B4-BE49-F238E27FC236}">
                <a16:creationId xmlns:a16="http://schemas.microsoft.com/office/drawing/2014/main" id="{F4185B6E-BBA7-5219-9A86-29B0387CF4BA}"/>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54</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75890682"/>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DDBDA1-3699-E62A-6805-B958F2910735}"/>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D4BA733C-78B5-8654-7F65-FE4009917CAA}"/>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356D25C4-B18A-56CD-C1E9-37758F1C5F4D}"/>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Times New Roman" panose="02020603050405020304" pitchFamily="18" charset="0"/>
                <a:cs typeface="Times New Roman" panose="02020603050405020304" pitchFamily="18" charset="0"/>
              </a:rPr>
              <a:t>Water Systems PFAS Liability Protection Act: Legislation Shielding Water Utilities Introduced by Representatives </a:t>
            </a:r>
            <a:r>
              <a:rPr lang="en-US" sz="2200" b="1" dirty="0" err="1">
                <a:solidFill>
                  <a:schemeClr val="bg1"/>
                </a:solidFill>
                <a:latin typeface="Times New Roman" panose="02020603050405020304" pitchFamily="18" charset="0"/>
                <a:cs typeface="Times New Roman" panose="02020603050405020304" pitchFamily="18" charset="0"/>
              </a:rPr>
              <a:t>Gluesenkamp</a:t>
            </a:r>
            <a:r>
              <a:rPr lang="en-US" sz="2200" b="1" dirty="0">
                <a:solidFill>
                  <a:schemeClr val="bg1"/>
                </a:solidFill>
                <a:latin typeface="Times New Roman" panose="02020603050405020304" pitchFamily="18" charset="0"/>
                <a:cs typeface="Times New Roman" panose="02020603050405020304" pitchFamily="18" charset="0"/>
              </a:rPr>
              <a:t> Perez (D - WA) and Maloy (R - UT)</a:t>
            </a:r>
            <a:endParaRPr lang="en-US" sz="2200" b="1" i="0" cap="all" dirty="0">
              <a:solidFill>
                <a:schemeClr val="bg1"/>
              </a:solidFill>
              <a:effectLst/>
              <a:latin typeface="Times New Roman" panose="02020603050405020304" pitchFamily="18" charset="0"/>
              <a:cs typeface="Times New Roman" panose="02020603050405020304" pitchFamily="18" charset="0"/>
            </a:endParaRPr>
          </a:p>
        </p:txBody>
      </p:sp>
      <p:sp>
        <p:nvSpPr>
          <p:cNvPr id="6" name="Rectangle 16">
            <a:extLst>
              <a:ext uri="{FF2B5EF4-FFF2-40B4-BE49-F238E27FC236}">
                <a16:creationId xmlns:a16="http://schemas.microsoft.com/office/drawing/2014/main" id="{252CFE42-3C31-1A65-6C6B-2D376992A2A5}"/>
              </a:ext>
            </a:extLst>
          </p:cNvPr>
          <p:cNvSpPr txBox="1">
            <a:spLocks noChangeArrowheads="1"/>
          </p:cNvSpPr>
          <p:nvPr/>
        </p:nvSpPr>
        <p:spPr bwMode="auto">
          <a:xfrm>
            <a:off x="609600" y="1385978"/>
            <a:ext cx="82296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18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b="0" i="0" dirty="0">
                <a:solidFill>
                  <a:srgbClr val="444444"/>
                </a:solidFill>
                <a:effectLst/>
                <a:latin typeface="Times New Roman" panose="02020603050405020304" pitchFamily="18" charset="0"/>
                <a:cs typeface="Times New Roman" panose="02020603050405020304" pitchFamily="18" charset="0"/>
              </a:rPr>
              <a:t>United States House of Representatives Marie </a:t>
            </a:r>
            <a:r>
              <a:rPr lang="en-US" sz="1800" b="0" i="0" dirty="0" err="1">
                <a:solidFill>
                  <a:srgbClr val="444444"/>
                </a:solidFill>
                <a:effectLst/>
                <a:latin typeface="Times New Roman" panose="02020603050405020304" pitchFamily="18" charset="0"/>
                <a:cs typeface="Times New Roman" panose="02020603050405020304" pitchFamily="18" charset="0"/>
              </a:rPr>
              <a:t>Gluesenkamp</a:t>
            </a:r>
            <a:r>
              <a:rPr lang="en-US" sz="1800" b="0" i="0" dirty="0">
                <a:solidFill>
                  <a:srgbClr val="444444"/>
                </a:solidFill>
                <a:effectLst/>
                <a:latin typeface="Times New Roman" panose="02020603050405020304" pitchFamily="18" charset="0"/>
                <a:cs typeface="Times New Roman" panose="02020603050405020304" pitchFamily="18" charset="0"/>
              </a:rPr>
              <a:t> Perez (Washington) and Celeste Maloy (Utah) introduced legislation titled:</a:t>
            </a:r>
          </a:p>
          <a:p>
            <a:pPr marL="0" marR="0" lvl="1" algn="l" defTabSz="914400" rtl="0" eaLnBrk="0" fontAlgn="base" latinLnBrk="0" hangingPunct="0">
              <a:lnSpc>
                <a:spcPct val="100000"/>
              </a:lnSpc>
              <a:spcBef>
                <a:spcPct val="0"/>
              </a:spcBef>
              <a:spcAft>
                <a:spcPct val="0"/>
              </a:spcAft>
              <a:buClrTx/>
              <a:buSzTx/>
              <a:defRPr/>
            </a:pPr>
            <a:endParaRPr lang="en-US" sz="1800" b="0" i="0" dirty="0">
              <a:solidFill>
                <a:srgbClr val="444444"/>
              </a:solidFill>
              <a:effectLst/>
              <a:latin typeface="Times New Roman" panose="02020603050405020304" pitchFamily="18" charset="0"/>
              <a:cs typeface="Times New Roman" panose="02020603050405020304" pitchFamily="18" charset="0"/>
            </a:endParaRPr>
          </a:p>
          <a:p>
            <a:pPr marL="2857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Water Systems PFAS Liability Protection Act </a:t>
            </a:r>
          </a:p>
          <a:p>
            <a:pPr marL="2857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endParaRPr lang="en-US" sz="18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The objective of the legislation is to provide statutory liability protection for water utilities under the Comprehensive Environmental Response, Compensation, and Liability Act for per – and polyfluoroalkyl substances.</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The impetus for the Act was the United States Environmental Protection Agency’s prior designation of two PFAS’s as CERCLA hazardous substances. </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Drinking water and wastewater utilities have expressed concern that they could be within the scope of CERCLA liability as passive receivers of PFAS.</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The Act would shield water systems from CERCLA liability in the event they have complied with applicable laws when disposing of PFAS.</a:t>
            </a:r>
          </a:p>
        </p:txBody>
      </p:sp>
      <p:sp>
        <p:nvSpPr>
          <p:cNvPr id="2" name="Slide Number Placeholder 1">
            <a:extLst>
              <a:ext uri="{FF2B5EF4-FFF2-40B4-BE49-F238E27FC236}">
                <a16:creationId xmlns:a16="http://schemas.microsoft.com/office/drawing/2014/main" id="{9850EB16-25DA-99FF-5801-40C2D674EC75}"/>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55</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523780989"/>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00CF75-0272-F052-D087-963342E58422}"/>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D985953F-B699-2BAF-44E4-6D3DEF990988}"/>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A5454582-02C0-AB1F-8E58-69E320BF8E55}"/>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Times New Roman" panose="02020603050405020304" pitchFamily="18" charset="0"/>
                <a:cs typeface="Times New Roman" panose="02020603050405020304" pitchFamily="18" charset="0"/>
              </a:rPr>
              <a:t>RCRA Guidance Letter/Military Munitions Rule: U.S. Environmental Protection Agency Addresses Manifest Exemption for Geographically Contiguous Properties Under Control of the Same Person</a:t>
            </a:r>
            <a:endParaRPr lang="en-US" sz="2200" b="1" i="0" cap="all" dirty="0">
              <a:solidFill>
                <a:schemeClr val="bg1"/>
              </a:solidFill>
              <a:effectLst/>
              <a:latin typeface="Times New Roman" panose="02020603050405020304" pitchFamily="18" charset="0"/>
              <a:cs typeface="Times New Roman" panose="02020603050405020304" pitchFamily="18" charset="0"/>
            </a:endParaRPr>
          </a:p>
        </p:txBody>
      </p:sp>
      <p:sp>
        <p:nvSpPr>
          <p:cNvPr id="6" name="Rectangle 16">
            <a:extLst>
              <a:ext uri="{FF2B5EF4-FFF2-40B4-BE49-F238E27FC236}">
                <a16:creationId xmlns:a16="http://schemas.microsoft.com/office/drawing/2014/main" id="{542FDFF8-FD6A-0161-47E8-703CCD92A074}"/>
              </a:ext>
            </a:extLst>
          </p:cNvPr>
          <p:cNvSpPr txBox="1">
            <a:spLocks noChangeArrowheads="1"/>
          </p:cNvSpPr>
          <p:nvPr/>
        </p:nvSpPr>
        <p:spPr bwMode="auto">
          <a:xfrm>
            <a:off x="609600" y="1385978"/>
            <a:ext cx="82296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800" dirty="0">
                <a:solidFill>
                  <a:srgbClr val="444444"/>
                </a:solidFill>
                <a:latin typeface="Times New Roman" panose="02020603050405020304" pitchFamily="18" charset="0"/>
                <a:cs typeface="Times New Roman" panose="02020603050405020304" pitchFamily="18" charset="0"/>
              </a:rPr>
              <a:t>EPA Office of Resource Conservation Recovery addressed in a March 6th Resource Conservation and Recovery Act guidance letter a request from the University of Virginia’s Office of Environmental Health and Safety requestion and/or asking:</a:t>
            </a:r>
          </a:p>
          <a:p>
            <a:pPr marL="0" marR="0" lvl="1" algn="l" defTabSz="914400" rtl="0" eaLnBrk="0" fontAlgn="base" latinLnBrk="0" hangingPunct="0">
              <a:lnSpc>
                <a:spcPct val="100000"/>
              </a:lnSpc>
              <a:spcBef>
                <a:spcPct val="0"/>
              </a:spcBef>
              <a:spcAft>
                <a:spcPct val="0"/>
              </a:spcAft>
              <a:buClrTx/>
              <a:buSzTx/>
              <a:defRPr/>
            </a:pPr>
            <a:endParaRPr lang="en-US" sz="1800" dirty="0">
              <a:solidFill>
                <a:srgbClr val="444444"/>
              </a:solidFill>
              <a:latin typeface="Times New Roman" panose="02020603050405020304" pitchFamily="18" charset="0"/>
              <a:cs typeface="Times New Roman" panose="02020603050405020304" pitchFamily="18" charset="0"/>
            </a:endParaRPr>
          </a:p>
          <a:p>
            <a:pPr marL="1257300" lvl="3" indent="-342900">
              <a:buFont typeface="+mj-lt"/>
              <a:buAutoNum type="arabicPeriod"/>
              <a:defRPr/>
            </a:pPr>
            <a:r>
              <a:rPr lang="en-US" sz="1800" dirty="0">
                <a:solidFill>
                  <a:srgbClr val="444444"/>
                </a:solidFill>
                <a:latin typeface="Times New Roman" panose="02020603050405020304" pitchFamily="18" charset="0"/>
                <a:cs typeface="Times New Roman" panose="02020603050405020304" pitchFamily="18" charset="0"/>
              </a:rPr>
              <a:t>An interpretation of the manifest exemption for geographically contiguous properties under the control of the same person (finalized as part of EPA's 1997 Military Munitions Rule (“MMR”)).</a:t>
            </a:r>
          </a:p>
          <a:p>
            <a:pPr marL="1257300" lvl="3" indent="-342900">
              <a:buFont typeface="+mj-lt"/>
              <a:buAutoNum type="arabicPeriod"/>
              <a:defRPr/>
            </a:pPr>
            <a:r>
              <a:rPr lang="en-US" sz="1800" dirty="0">
                <a:solidFill>
                  <a:srgbClr val="444444"/>
                </a:solidFill>
                <a:latin typeface="Times New Roman" panose="02020603050405020304" pitchFamily="18" charset="0"/>
                <a:cs typeface="Times New Roman" panose="02020603050405020304" pitchFamily="18" charset="0"/>
              </a:rPr>
              <a:t>Whether EPA agrees that the two hypothetical geographically contiguous properties depicted in the graphic in the attachment of your letter are "on-site.“</a:t>
            </a:r>
          </a:p>
          <a:p>
            <a:pPr marL="1257300" lvl="3" indent="-342900">
              <a:buFont typeface="+mj-lt"/>
              <a:buAutoNum type="arabicPeriod"/>
              <a:defRPr/>
            </a:pPr>
            <a:endParaRPr lang="en-US" sz="1800" dirty="0">
              <a:solidFill>
                <a:srgbClr val="444444"/>
              </a:solidFill>
              <a:latin typeface="Times New Roman" panose="02020603050405020304" pitchFamily="18" charset="0"/>
              <a:cs typeface="Times New Roman" panose="02020603050405020304" pitchFamily="18" charset="0"/>
            </a:endParaRPr>
          </a:p>
          <a:p>
            <a:pPr marL="0" lvl="1">
              <a:defRPr/>
            </a:pPr>
            <a:r>
              <a:rPr lang="en-US" sz="1800" dirty="0">
                <a:solidFill>
                  <a:srgbClr val="444444"/>
                </a:solidFill>
                <a:latin typeface="Times New Roman" panose="02020603050405020304" pitchFamily="18" charset="0"/>
                <a:cs typeface="Times New Roman" panose="02020603050405020304" pitchFamily="18" charset="0"/>
              </a:rPr>
              <a:t>UVA is stated to have raised a concern with EPA that its decision to establish the manifest exemption for transport of hazardous waste instead of finalizing the on-site redefinition as proposed in the MMR created potential confusion in the regulations. Also cited by UVA:</a:t>
            </a:r>
          </a:p>
        </p:txBody>
      </p:sp>
      <p:sp>
        <p:nvSpPr>
          <p:cNvPr id="2" name="Slide Number Placeholder 1">
            <a:extLst>
              <a:ext uri="{FF2B5EF4-FFF2-40B4-BE49-F238E27FC236}">
                <a16:creationId xmlns:a16="http://schemas.microsoft.com/office/drawing/2014/main" id="{B1B2FFC3-A394-5342-24E2-7C520147EEED}"/>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56</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089782118"/>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CE74FD-6E44-6D38-B074-B71C18B15DB3}"/>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4BDB150D-E8B2-F430-C80F-A8EC051B26D0}"/>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65A565EC-F5F6-34F7-C760-2B3559204EC0}"/>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Times New Roman" panose="02020603050405020304" pitchFamily="18" charset="0"/>
                <a:cs typeface="Times New Roman" panose="02020603050405020304" pitchFamily="18" charset="0"/>
              </a:rPr>
              <a:t>RCRA Guidance Letter/Military Munitions Rule: U.S. Environmental Protection Agency Addresses Manifest Exemption for Geographically Contiguous Properties Under Control of the Same Person</a:t>
            </a:r>
            <a:endParaRPr lang="en-US" sz="2200" b="1" i="0" cap="all" dirty="0">
              <a:solidFill>
                <a:schemeClr val="bg1"/>
              </a:solidFill>
              <a:effectLst/>
              <a:latin typeface="Times New Roman" panose="02020603050405020304" pitchFamily="18" charset="0"/>
              <a:cs typeface="Times New Roman" panose="02020603050405020304" pitchFamily="18" charset="0"/>
            </a:endParaRPr>
          </a:p>
        </p:txBody>
      </p:sp>
      <p:sp>
        <p:nvSpPr>
          <p:cNvPr id="6" name="Rectangle 16">
            <a:extLst>
              <a:ext uri="{FF2B5EF4-FFF2-40B4-BE49-F238E27FC236}">
                <a16:creationId xmlns:a16="http://schemas.microsoft.com/office/drawing/2014/main" id="{F3FBA6C3-DEC1-A5FD-FE4E-E6A2ECE71CAA}"/>
              </a:ext>
            </a:extLst>
          </p:cNvPr>
          <p:cNvSpPr txBox="1">
            <a:spLocks noChangeArrowheads="1"/>
          </p:cNvSpPr>
          <p:nvPr/>
        </p:nvSpPr>
        <p:spPr bwMode="auto">
          <a:xfrm>
            <a:off x="609600" y="1385978"/>
            <a:ext cx="82296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18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solidFill>
                  <a:srgbClr val="444444"/>
                </a:solidFill>
                <a:latin typeface="Times New Roman" panose="02020603050405020304" pitchFamily="18" charset="0"/>
                <a:cs typeface="Times New Roman" panose="02020603050405020304" pitchFamily="18" charset="0"/>
              </a:rPr>
              <a:t>The RCRA guidance letter provides that UVA’s understanding about the intent of the manifest exemption requirement at 40 CFR 262.20(f) as finalized was not intended to convey that contiguous properties under control of the same person are equivalent to on-site. It further notes that the definition of:</a:t>
            </a:r>
          </a:p>
          <a:p>
            <a:pPr marL="0" marR="0" lvl="1" algn="l" defTabSz="914400" rtl="0" eaLnBrk="0" fontAlgn="base" latinLnBrk="0" hangingPunct="0">
              <a:lnSpc>
                <a:spcPct val="100000"/>
              </a:lnSpc>
              <a:spcBef>
                <a:spcPct val="0"/>
              </a:spcBef>
              <a:spcAft>
                <a:spcPct val="0"/>
              </a:spcAft>
              <a:buClrTx/>
              <a:buSzTx/>
              <a:defRPr/>
            </a:pPr>
            <a:endParaRPr lang="en-US" sz="1800" dirty="0">
              <a:solidFill>
                <a:srgbClr val="444444"/>
              </a:solidFill>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800" dirty="0">
                <a:solidFill>
                  <a:srgbClr val="444444"/>
                </a:solidFill>
                <a:latin typeface="Times New Roman" panose="02020603050405020304" pitchFamily="18" charset="0"/>
                <a:cs typeface="Times New Roman" panose="02020603050405020304" pitchFamily="18" charset="0"/>
              </a:rPr>
              <a:t>…“on-site” at 40 CFR 260.10 considers contiguous properties divided by a right-of-way as "on-site" if the entrance and exit between the properties are "at a cross-roads intersection, and access is by crossing, as opposed to going along, the right-of-way.</a:t>
            </a:r>
          </a:p>
        </p:txBody>
      </p:sp>
      <p:sp>
        <p:nvSpPr>
          <p:cNvPr id="2" name="Slide Number Placeholder 1">
            <a:extLst>
              <a:ext uri="{FF2B5EF4-FFF2-40B4-BE49-F238E27FC236}">
                <a16:creationId xmlns:a16="http://schemas.microsoft.com/office/drawing/2014/main" id="{3DF1949A-0B03-1EA0-F861-2EC16DFF9A12}"/>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57</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551975725"/>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80E25F-FCFF-DCDE-72F9-DFA6FB8FCDF0}"/>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BEAC0EAD-088D-0C67-9E0E-330732734AA6}"/>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651917E4-CAB1-861F-088C-30EEDC7CD104}"/>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PCB Bulk Product Waste Storage Timeframes: U.S. Environmental Protection Agency Response to Region 1 Request for Approval of Extensions</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4D6AFBE7-2E2B-0EA8-4CF8-A80BD17D4E19}"/>
              </a:ext>
            </a:extLst>
          </p:cNvPr>
          <p:cNvSpPr txBox="1">
            <a:spLocks noChangeArrowheads="1"/>
          </p:cNvSpPr>
          <p:nvPr/>
        </p:nvSpPr>
        <p:spPr bwMode="auto">
          <a:xfrm>
            <a:off x="685800" y="1385978"/>
            <a:ext cx="8153400" cy="5319622"/>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600" b="0" i="0" dirty="0">
                <a:solidFill>
                  <a:srgbClr val="444444"/>
                </a:solidFill>
                <a:effectLst/>
                <a:latin typeface="Times New Roman" panose="02020603050405020304" pitchFamily="18" charset="0"/>
                <a:cs typeface="Times New Roman" panose="02020603050405020304" pitchFamily="18" charset="0"/>
              </a:rPr>
              <a:t>The United States Environmental Protection Agency Office of Resource Conservation and Recovery issued a January 17th memorandum titled:</a:t>
            </a:r>
          </a:p>
          <a:p>
            <a:pPr marL="0" marR="0" lvl="1" algn="l" defTabSz="914400" rtl="0" eaLnBrk="0" fontAlgn="base" latinLnBrk="0" hangingPunct="0">
              <a:lnSpc>
                <a:spcPct val="100000"/>
              </a:lnSpc>
              <a:spcBef>
                <a:spcPct val="0"/>
              </a:spcBef>
              <a:spcAft>
                <a:spcPct val="0"/>
              </a:spcAft>
              <a:buClrTx/>
              <a:buSzTx/>
              <a:defRPr/>
            </a:pPr>
            <a:endParaRPr lang="en-US" sz="1600" b="0" i="0" dirty="0">
              <a:solidFill>
                <a:srgbClr val="444444"/>
              </a:solidFill>
              <a:effectLst/>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600" i="1" dirty="0">
                <a:latin typeface="Times New Roman" panose="02020603050405020304" pitchFamily="18" charset="0"/>
                <a:cs typeface="Times New Roman" panose="02020603050405020304" pitchFamily="18" charset="0"/>
              </a:rPr>
              <a:t>Response to Region 1 Request Regarding PCB Bulk Product Waste Storage Timeframes Under 40 C.F.R. 716.62(c) </a:t>
            </a:r>
          </a:p>
          <a:p>
            <a:pPr marL="1200150" lvl="3" indent="-285750">
              <a:buFont typeface="Arial" panose="020B0604020202020204" pitchFamily="34" charset="0"/>
              <a:buChar char="•"/>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EPA Region 1 had submitted a May 6, 2024, request to approve longer storage timeframes for polychlorinated biphenyls waste under a 40 C.F.R. § 761.62(c) risk-based approval.</a:t>
            </a:r>
          </a:p>
          <a:p>
            <a:pPr marL="0" lvl="1">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The request was premised on the requirement that there be no unreasonable risk of injury to health and the environment.</a:t>
            </a:r>
          </a:p>
          <a:p>
            <a:pPr marL="0" lvl="1">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The January 17th Response notes that EPA’s approval of risk-based storage of PCB bulk product waste under the referenced regulatory statute is based on the following:</a:t>
            </a:r>
          </a:p>
          <a:p>
            <a:pPr marL="0" lvl="1">
              <a:defRPr/>
            </a:pPr>
            <a:endParaRPr lang="en-US" sz="16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Site-specific conditions.</a:t>
            </a:r>
          </a:p>
          <a:p>
            <a:pPr marL="1200150" lvl="3" indent="-285750">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Information provided in the approval application submitted to EPA.</a:t>
            </a:r>
          </a:p>
          <a:p>
            <a:pPr marL="1200150" lvl="3" indent="-285750">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EPA’s determination that such storage will not pose an unreasonable risk of injury to health or the environment.</a:t>
            </a:r>
          </a:p>
          <a:p>
            <a:pPr marL="1200150" lvl="3" indent="-285750">
              <a:buFont typeface="Arial" panose="020B0604020202020204" pitchFamily="34" charset="0"/>
              <a:buChar char="•"/>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40 C.F.R. § 761.62(c) provides EPA the ability to approve storage of PCB bulk waste for a defined period of time longer than one year if appropriate.</a:t>
            </a:r>
          </a:p>
        </p:txBody>
      </p:sp>
      <p:sp>
        <p:nvSpPr>
          <p:cNvPr id="2" name="Slide Number Placeholder 1">
            <a:extLst>
              <a:ext uri="{FF2B5EF4-FFF2-40B4-BE49-F238E27FC236}">
                <a16:creationId xmlns:a16="http://schemas.microsoft.com/office/drawing/2014/main" id="{9A5AEFAB-2843-3E44-F473-22AB24556B3B}"/>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58</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791007732"/>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46D2C8-BACE-675B-65E0-1D3B3B10D1F8}"/>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9BCD4497-0920-45C6-6428-4F5D2AAD54A3}"/>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A2DEC91E-3006-E071-AD77-BDBC08C6B831}"/>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PCB Bulk Product Waste Storage Timeframes: U.S. Environmental Protection Agency Response to Region 1 Request for Approval of Extensions</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5851F8D4-559F-8637-40CD-974EEE6A4289}"/>
              </a:ext>
            </a:extLst>
          </p:cNvPr>
          <p:cNvSpPr txBox="1">
            <a:spLocks noChangeArrowheads="1"/>
          </p:cNvSpPr>
          <p:nvPr/>
        </p:nvSpPr>
        <p:spPr bwMode="auto">
          <a:xfrm>
            <a:off x="838200" y="1371600"/>
            <a:ext cx="7886700" cy="5334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500" b="0" i="0" dirty="0">
                <a:solidFill>
                  <a:srgbClr val="444444"/>
                </a:solidFill>
                <a:effectLst/>
                <a:latin typeface="Times New Roman" panose="02020603050405020304" pitchFamily="18" charset="0"/>
                <a:cs typeface="Times New Roman" panose="02020603050405020304" pitchFamily="18" charset="0"/>
              </a:rPr>
              <a:t>EPA Region 1 identified non-liquid PCBs (“NLPCBs”) in building materials in a growing number of schools following the Vermont legislature’s passage of legislation in 2021 which mandated testing for PCBs in schools built or renovated before 1980. </a:t>
            </a:r>
          </a:p>
          <a:p>
            <a:pPr marL="0" marR="0" lvl="1" algn="l" defTabSz="914400" rtl="0" eaLnBrk="0" fontAlgn="base" latinLnBrk="0" hangingPunct="0">
              <a:lnSpc>
                <a:spcPct val="100000"/>
              </a:lnSpc>
              <a:spcBef>
                <a:spcPct val="0"/>
              </a:spcBef>
              <a:spcAft>
                <a:spcPct val="0"/>
              </a:spcAft>
              <a:buClrTx/>
              <a:buSzTx/>
              <a:defRPr/>
            </a:pPr>
            <a:endParaRPr lang="en-US" sz="15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500" dirty="0">
                <a:latin typeface="Times New Roman" panose="02020603050405020304" pitchFamily="18" charset="0"/>
                <a:cs typeface="Times New Roman" panose="02020603050405020304" pitchFamily="18" charset="0"/>
              </a:rPr>
              <a:t>Such materials that contain NLCPCBs greater than 50 ppm are noted to not be authorized for used under the Toxic Substances Control Act Section 6(e) and the federal PCB regulations.</a:t>
            </a:r>
          </a:p>
          <a:p>
            <a:pPr marL="0" marR="0" lvl="1" algn="l" defTabSz="914400" rtl="0" eaLnBrk="0" fontAlgn="base" latinLnBrk="0" hangingPunct="0">
              <a:lnSpc>
                <a:spcPct val="100000"/>
              </a:lnSpc>
              <a:spcBef>
                <a:spcPct val="0"/>
              </a:spcBef>
              <a:spcAft>
                <a:spcPct val="0"/>
              </a:spcAft>
              <a:buClrTx/>
              <a:buSzTx/>
              <a:defRPr/>
            </a:pPr>
            <a:endParaRPr lang="en-US" sz="15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500" dirty="0">
                <a:latin typeface="Times New Roman" panose="02020603050405020304" pitchFamily="18" charset="0"/>
                <a:cs typeface="Times New Roman" panose="02020603050405020304" pitchFamily="18" charset="0"/>
              </a:rPr>
              <a:t>As a result, they must be removed and disposed of as PCB bulk product waste.</a:t>
            </a:r>
          </a:p>
          <a:p>
            <a:pPr marL="0" marR="0" lvl="1" algn="l" defTabSz="914400" rtl="0" eaLnBrk="0" fontAlgn="base" latinLnBrk="0" hangingPunct="0">
              <a:lnSpc>
                <a:spcPct val="100000"/>
              </a:lnSpc>
              <a:spcBef>
                <a:spcPct val="0"/>
              </a:spcBef>
              <a:spcAft>
                <a:spcPct val="0"/>
              </a:spcAft>
              <a:buClrTx/>
              <a:buSzTx/>
              <a:defRPr/>
            </a:pPr>
            <a:endParaRPr lang="en-US" sz="15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500" dirty="0">
                <a:latin typeface="Times New Roman" panose="02020603050405020304" pitchFamily="18" charset="0"/>
                <a:cs typeface="Times New Roman" panose="02020603050405020304" pitchFamily="18" charset="0"/>
              </a:rPr>
              <a:t>The January 17th Response notes that 761.62(c) permits requests to store PCB bulk product waste in a manner other than described in § 761.65 upon application for approval to the relevant Regional Administrator. The application is required to contain information indicating that:</a:t>
            </a:r>
          </a:p>
          <a:p>
            <a:pPr marL="1200150" lvl="3" indent="-285750">
              <a:buFont typeface="Arial" panose="020B0604020202020204" pitchFamily="34" charset="0"/>
              <a:buChar char="•"/>
              <a:defRPr/>
            </a:pPr>
            <a:r>
              <a:rPr lang="en-US" sz="1500" dirty="0">
                <a:latin typeface="Times New Roman" panose="02020603050405020304" pitchFamily="18" charset="0"/>
                <a:cs typeface="Times New Roman" panose="02020603050405020304" pitchFamily="18" charset="0"/>
              </a:rPr>
              <a:t>…based on technical, environmental, or waste-specific characteristics or considerations, the proposed storage methods or locations will not pose an unreasonable risk of injury to health or the environment.</a:t>
            </a:r>
          </a:p>
          <a:p>
            <a:pPr marL="1200150" lvl="3" indent="-285750">
              <a:buFont typeface="Arial" panose="020B0604020202020204" pitchFamily="34" charset="0"/>
              <a:buChar char="•"/>
              <a:defRPr/>
            </a:pPr>
            <a:endParaRPr lang="en-US" sz="1500" dirty="0">
              <a:latin typeface="Times New Roman" panose="02020603050405020304" pitchFamily="18" charset="0"/>
              <a:cs typeface="Times New Roman" panose="02020603050405020304" pitchFamily="18" charset="0"/>
            </a:endParaRPr>
          </a:p>
          <a:p>
            <a:pPr marL="0" lvl="1">
              <a:defRPr/>
            </a:pPr>
            <a:r>
              <a:rPr lang="en-US" sz="1500" dirty="0">
                <a:latin typeface="Times New Roman" panose="02020603050405020304" pitchFamily="18" charset="0"/>
                <a:cs typeface="Times New Roman" panose="02020603050405020304" pitchFamily="18" charset="0"/>
              </a:rPr>
              <a:t>The Response further notes that a:</a:t>
            </a:r>
          </a:p>
          <a:p>
            <a:pPr marL="1200150" lvl="3" indent="-285750">
              <a:buFont typeface="Arial" panose="020B0604020202020204" pitchFamily="34" charset="0"/>
              <a:buChar char="•"/>
              <a:defRPr/>
            </a:pPr>
            <a:r>
              <a:rPr lang="en-US" sz="1500" dirty="0">
                <a:latin typeface="Times New Roman" panose="02020603050405020304" pitchFamily="18" charset="0"/>
                <a:cs typeface="Times New Roman" panose="02020603050405020304" pitchFamily="18" charset="0"/>
              </a:rPr>
              <a:t>…storage timeframe longer than one year may be appropriate when combined with measures to monitor, reduce, and/or eliminate exposure to PCBs prior to disposal (e.g., indoor air sampling and monitoring, air filtration, containment, encapsulation, cleaning procedures, restricted use and access, schedule for disposal) provided that EPA finds there is no unreasonable risk of injury to health or the environment.</a:t>
            </a:r>
          </a:p>
        </p:txBody>
      </p:sp>
      <p:sp>
        <p:nvSpPr>
          <p:cNvPr id="2" name="Slide Number Placeholder 1">
            <a:extLst>
              <a:ext uri="{FF2B5EF4-FFF2-40B4-BE49-F238E27FC236}">
                <a16:creationId xmlns:a16="http://schemas.microsoft.com/office/drawing/2014/main" id="{B6A57B41-4B01-E464-6D1D-1F4D6CD675C0}"/>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59</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0089706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780003" y="0"/>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3500" b="1" i="0" u="none" strike="noStrike" kern="1200" cap="none" spc="0" normalizeH="0" baseline="0" noProof="0" dirty="0">
              <a:ln>
                <a:noFill/>
              </a:ln>
              <a:solidFill>
                <a:srgbClr val="FFFFFF"/>
              </a:solidFill>
              <a:effectLst/>
              <a:uLnTx/>
              <a:uFillTx/>
              <a:latin typeface="Calibri" panose="020F0502020204030204" pitchFamily="34" charset="0"/>
              <a:ea typeface="ＭＳ Ｐゴシック" pitchFamily="1" charset="-128"/>
              <a:cs typeface="Calibri" panose="020F0502020204030204" pitchFamily="34" charset="0"/>
            </a:endParaRPr>
          </a:p>
        </p:txBody>
      </p:sp>
      <p:sp>
        <p:nvSpPr>
          <p:cNvPr id="6" name="Rectangle 16"/>
          <p:cNvSpPr txBox="1">
            <a:spLocks noChangeArrowheads="1"/>
          </p:cNvSpPr>
          <p:nvPr/>
        </p:nvSpPr>
        <p:spPr bwMode="auto">
          <a:xfrm>
            <a:off x="1146085" y="1447800"/>
            <a:ext cx="7229475" cy="704088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rgbClr val="FFFFFF"/>
                </a:solidFill>
                <a:effectLst/>
                <a:uLnTx/>
                <a:uFillTx/>
                <a:latin typeface="Calibri" panose="020F0502020204030204" pitchFamily="34" charset="0"/>
                <a:ea typeface="ＭＳ Ｐゴシック" pitchFamily="1" charset="-128"/>
                <a:cs typeface="Calibri" panose="020F0502020204030204" pitchFamily="34" charset="0"/>
              </a:rPr>
              <a:t>Government Enforcement</a:t>
            </a:r>
          </a:p>
          <a:p>
            <a:pPr marL="0" marR="0" lvl="0" indent="0" algn="ctr" defTabSz="914400" rtl="0" eaLnBrk="0" fontAlgn="base" latinLnBrk="0" hangingPunct="0">
              <a:lnSpc>
                <a:spcPct val="100000"/>
              </a:lnSpc>
              <a:spcBef>
                <a:spcPct val="0"/>
              </a:spcBef>
              <a:spcAft>
                <a:spcPct val="0"/>
              </a:spcAft>
              <a:buClrTx/>
              <a:buSzTx/>
              <a:buFontTx/>
              <a:buNone/>
              <a:defRPr/>
            </a:pPr>
            <a:r>
              <a:rPr lang="en-US" sz="1400" b="1">
                <a:solidFill>
                  <a:srgbClr val="FFFFFF"/>
                </a:solidFill>
                <a:latin typeface="Calibri" panose="020F0502020204030204" pitchFamily="34" charset="0"/>
                <a:cs typeface="Calibri" panose="020F0502020204030204" pitchFamily="34" charset="0"/>
              </a:rPr>
              <a:t>Civil</a:t>
            </a:r>
            <a:endParaRPr kumimoji="0" lang="en-US" sz="1400" b="1" i="0" u="none" strike="noStrike" kern="1200" cap="none" spc="0" normalizeH="0" baseline="0" noProof="0" dirty="0">
              <a:ln>
                <a:noFill/>
              </a:ln>
              <a:solidFill>
                <a:srgbClr val="FFFFFF"/>
              </a:solidFill>
              <a:effectLst/>
              <a:uLnTx/>
              <a:uFillTx/>
              <a:latin typeface="Calibri" panose="020F0502020204030204" pitchFamily="34" charset="0"/>
              <a:ea typeface="ＭＳ Ｐゴシック" pitchFamily="1" charset="-128"/>
              <a:cs typeface="Calibri" panose="020F0502020204030204" pitchFamily="34" charset="0"/>
            </a:endParaRPr>
          </a:p>
        </p:txBody>
      </p:sp>
      <p:sp>
        <p:nvSpPr>
          <p:cNvPr id="8" name="Rectangle 3">
            <a:extLst>
              <a:ext uri="{FF2B5EF4-FFF2-40B4-BE49-F238E27FC236}">
                <a16:creationId xmlns:a16="http://schemas.microsoft.com/office/drawing/2014/main" id="{A4BAC510-6B1D-5D64-E3F6-BFF37C9DA220}"/>
              </a:ext>
            </a:extLst>
          </p:cNvPr>
          <p:cNvSpPr>
            <a:spLocks noChangeArrowheads="1"/>
          </p:cNvSpPr>
          <p:nvPr/>
        </p:nvSpPr>
        <p:spPr bwMode="auto">
          <a:xfrm>
            <a:off x="569822" y="3996002"/>
            <a:ext cx="8382000" cy="24622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80880" tIns="0" rIns="0" bIns="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pPr>
            <a:endParaRPr kumimoji="0" lang="en-US" altLang="en-US" sz="1600" b="0" i="0" u="none" strike="noStrike" cap="none" normalizeH="0" dirty="0">
              <a:ln>
                <a:noFill/>
              </a:ln>
              <a:solidFill>
                <a:srgbClr val="444444"/>
              </a:solidFill>
              <a:effectLst/>
              <a:latin typeface="freight-sans-pro"/>
            </a:endParaRPr>
          </a:p>
        </p:txBody>
      </p:sp>
      <p:sp>
        <p:nvSpPr>
          <p:cNvPr id="7" name="TextBox 6">
            <a:extLst>
              <a:ext uri="{FF2B5EF4-FFF2-40B4-BE49-F238E27FC236}">
                <a16:creationId xmlns:a16="http://schemas.microsoft.com/office/drawing/2014/main" id="{B40A9864-05FE-BA7E-23FD-AF9359ECAB06}"/>
              </a:ext>
            </a:extLst>
          </p:cNvPr>
          <p:cNvSpPr txBox="1"/>
          <p:nvPr/>
        </p:nvSpPr>
        <p:spPr>
          <a:xfrm>
            <a:off x="780003" y="1676400"/>
            <a:ext cx="7794175" cy="2246769"/>
          </a:xfrm>
          <a:prstGeom prst="rect">
            <a:avLst/>
          </a:prstGeom>
          <a:noFill/>
        </p:spPr>
        <p:txBody>
          <a:bodyPr wrap="square" rtlCol="0">
            <a:spAutoFit/>
          </a:bodyPr>
          <a:lstStyle/>
          <a:p>
            <a:pPr algn="ctr"/>
            <a:endParaRPr lang="en-US" sz="3500" b="1" dirty="0"/>
          </a:p>
          <a:p>
            <a:pPr algn="ctr"/>
            <a:endParaRPr lang="en-US" sz="3500" b="1" dirty="0"/>
          </a:p>
          <a:p>
            <a:pPr algn="ctr"/>
            <a:r>
              <a:rPr lang="en-US" sz="3500" b="1" dirty="0">
                <a:latin typeface="Times New Roman" panose="02020603050405020304" pitchFamily="18" charset="0"/>
                <a:cs typeface="Times New Roman" panose="02020603050405020304" pitchFamily="18" charset="0"/>
              </a:rPr>
              <a:t>GOVERNMENT ENFORCEMENT</a:t>
            </a:r>
          </a:p>
          <a:p>
            <a:pPr algn="ctr"/>
            <a:r>
              <a:rPr lang="en-US" sz="3500" b="1" dirty="0">
                <a:latin typeface="Times New Roman" panose="02020603050405020304" pitchFamily="18" charset="0"/>
                <a:cs typeface="Times New Roman" panose="02020603050405020304" pitchFamily="18" charset="0"/>
              </a:rPr>
              <a:t>CIVIL</a:t>
            </a:r>
          </a:p>
        </p:txBody>
      </p:sp>
    </p:spTree>
    <p:extLst>
      <p:ext uri="{BB962C8B-B14F-4D97-AF65-F5344CB8AC3E}">
        <p14:creationId xmlns:p14="http://schemas.microsoft.com/office/powerpoint/2010/main" val="3208955646"/>
      </p:ext>
    </p:extLst>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2049C5-C218-2FE1-9DA0-A0EB5A5CDA20}"/>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0C97CCE3-57D5-5698-932D-B08975D0CC51}"/>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CE8D6E9F-3D5E-E65F-59DC-E0DBC302D13D}"/>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Toxics Release Inventory: U.S. Environmental Protection Agency Adds Nine Additional PFAS</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82ED0177-8D54-CF44-7106-53C167F3A28C}"/>
              </a:ext>
            </a:extLst>
          </p:cNvPr>
          <p:cNvSpPr txBox="1">
            <a:spLocks noChangeArrowheads="1"/>
          </p:cNvSpPr>
          <p:nvPr/>
        </p:nvSpPr>
        <p:spPr bwMode="auto">
          <a:xfrm>
            <a:off x="685800" y="1385978"/>
            <a:ext cx="82296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2000" b="0" i="0" dirty="0">
              <a:solidFill>
                <a:srgbClr val="444444"/>
              </a:solidFill>
              <a:effectLst/>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2500" b="0" i="0" dirty="0">
                <a:solidFill>
                  <a:srgbClr val="444444"/>
                </a:solidFill>
                <a:effectLst/>
                <a:latin typeface="Times New Roman" panose="02020603050405020304" pitchFamily="18" charset="0"/>
                <a:cs typeface="Times New Roman" panose="02020603050405020304" pitchFamily="18" charset="0"/>
              </a:rPr>
              <a:t>The United States Environmental Protection Agency added nine per- and polyfluoroalkyl substances (“PFAS”) to the list of chemicals covered by the Toxics Release Inventory. See 90 Fed. Reg. 573 (Jan. 6, 2025).</a:t>
            </a:r>
          </a:p>
          <a:p>
            <a:pPr marL="0" marR="0" lvl="1" algn="l" defTabSz="914400" rtl="0" eaLnBrk="0" fontAlgn="base" latinLnBrk="0" hangingPunct="0">
              <a:lnSpc>
                <a:spcPct val="100000"/>
              </a:lnSpc>
              <a:spcBef>
                <a:spcPct val="0"/>
              </a:spcBef>
              <a:spcAft>
                <a:spcPct val="0"/>
              </a:spcAft>
              <a:buClrTx/>
              <a:buSzTx/>
              <a:defRPr/>
            </a:pPr>
            <a:endParaRPr lang="en-US" sz="25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2500" dirty="0">
                <a:latin typeface="Times New Roman" panose="02020603050405020304" pitchFamily="18" charset="0"/>
                <a:cs typeface="Times New Roman" panose="02020603050405020304" pitchFamily="18" charset="0"/>
              </a:rPr>
              <a:t>EPA states that the nine PFAS were added to the TRI list pursuant to the fiscal year 2020 National Defense Authorization Act.</a:t>
            </a: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6A42AB61-053A-29E1-3E82-D7008678DF4F}"/>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60</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924110549"/>
      </p:ext>
    </p:extLst>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0B4190-925E-E71E-C393-B30F4D7216CE}"/>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5EA015D1-8F8F-603D-BFD4-4D81F850D77E}"/>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0511314B-E426-61E0-5BAB-19E4423C9387}"/>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Universal Waste Rule/Solar Panel and Lithium Battery Universal Waste Proposed Rule: Association of State and Territorial Solid Waste Management Officials Submit Comments to U.S. Environmental Protection Agency</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6F049D0A-83EC-4336-E76A-88DA1D96F196}"/>
              </a:ext>
            </a:extLst>
          </p:cNvPr>
          <p:cNvSpPr txBox="1">
            <a:spLocks noChangeArrowheads="1"/>
          </p:cNvSpPr>
          <p:nvPr/>
        </p:nvSpPr>
        <p:spPr bwMode="auto">
          <a:xfrm>
            <a:off x="609600" y="1600200"/>
            <a:ext cx="8229600" cy="48149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algn="l">
              <a:lnSpc>
                <a:spcPts val="2250"/>
              </a:lnSpc>
            </a:pPr>
            <a:r>
              <a:rPr lang="en-US" sz="1800" b="0" i="0" dirty="0">
                <a:solidFill>
                  <a:srgbClr val="444444"/>
                </a:solidFill>
                <a:effectLst/>
                <a:latin typeface="Times New Roman" panose="02020603050405020304" pitchFamily="18" charset="0"/>
                <a:cs typeface="Times New Roman" panose="02020603050405020304" pitchFamily="18" charset="0"/>
              </a:rPr>
              <a:t>The Association of State and Territorial Solid Waste Management Officials submitted comments to the United States Environmental Protection Agency addressing a Solar Panel and Lithium Battery Universal Waste Proposed Rule.</a:t>
            </a:r>
          </a:p>
          <a:p>
            <a:pPr algn="l">
              <a:lnSpc>
                <a:spcPts val="2250"/>
              </a:lnSpc>
            </a:pPr>
            <a:endParaRPr lang="en-US" sz="1800" dirty="0">
              <a:solidFill>
                <a:srgbClr val="444444"/>
              </a:solidFill>
              <a:latin typeface="Times New Roman" panose="02020603050405020304" pitchFamily="18" charset="0"/>
              <a:cs typeface="Times New Roman" panose="02020603050405020304" pitchFamily="18" charset="0"/>
            </a:endParaRPr>
          </a:p>
          <a:p>
            <a:pPr algn="l">
              <a:lnSpc>
                <a:spcPts val="2250"/>
              </a:lnSpc>
            </a:pPr>
            <a:r>
              <a:rPr lang="en-US" sz="1800" b="0" i="0" dirty="0">
                <a:solidFill>
                  <a:srgbClr val="444444"/>
                </a:solidFill>
                <a:effectLst/>
                <a:latin typeface="Times New Roman" panose="02020603050405020304" pitchFamily="18" charset="0"/>
                <a:cs typeface="Times New Roman" panose="02020603050405020304" pitchFamily="18" charset="0"/>
              </a:rPr>
              <a:t>EPA had previously stated that it was considering proposing:</a:t>
            </a:r>
          </a:p>
          <a:p>
            <a:pPr algn="l">
              <a:lnSpc>
                <a:spcPts val="2250"/>
              </a:lnSpc>
            </a:pPr>
            <a:endParaRPr lang="en-US" sz="1800" b="0" i="0" dirty="0">
              <a:solidFill>
                <a:srgbClr val="444444"/>
              </a:solidFill>
              <a:effectLst/>
              <a:latin typeface="Times New Roman" panose="02020603050405020304" pitchFamily="18" charset="0"/>
              <a:cs typeface="Times New Roman" panose="02020603050405020304" pitchFamily="18" charset="0"/>
            </a:endParaRPr>
          </a:p>
          <a:p>
            <a:pPr marL="1200150" lvl="2" indent="-285750">
              <a:lnSpc>
                <a:spcPts val="2250"/>
              </a:lnSpc>
              <a:buFont typeface="Arial" panose="020B0604020202020204" pitchFamily="34" charset="0"/>
              <a:buChar char="•"/>
            </a:pPr>
            <a:r>
              <a:rPr lang="en-US" sz="1800" b="0" i="0" dirty="0">
                <a:solidFill>
                  <a:srgbClr val="444444"/>
                </a:solidFill>
                <a:effectLst/>
                <a:latin typeface="Times New Roman" panose="02020603050405020304" pitchFamily="18" charset="0"/>
                <a:cs typeface="Times New Roman" panose="02020603050405020304" pitchFamily="18" charset="0"/>
              </a:rPr>
              <a:t>Adding hazardous waste solar panels to the Resource Conservation and Recovery Act (“RCRA”) Universal Waste Regulations.</a:t>
            </a:r>
          </a:p>
          <a:p>
            <a:pPr marL="1200150" lvl="2" indent="-285750">
              <a:lnSpc>
                <a:spcPts val="2250"/>
              </a:lnSpc>
              <a:buFont typeface="Arial" panose="020B0604020202020204" pitchFamily="34" charset="0"/>
              <a:buChar char="•"/>
            </a:pPr>
            <a:r>
              <a:rPr lang="en-US" sz="1800" b="0" i="0" dirty="0">
                <a:solidFill>
                  <a:srgbClr val="444444"/>
                </a:solidFill>
                <a:effectLst/>
                <a:latin typeface="Times New Roman" panose="02020603050405020304" pitchFamily="18" charset="0"/>
                <a:cs typeface="Times New Roman" panose="02020603050405020304" pitchFamily="18" charset="0"/>
              </a:rPr>
              <a:t>Establishing a new/distinct category of universal waste specifically tailored to lithium batteries.</a:t>
            </a:r>
          </a:p>
          <a:p>
            <a:pPr marL="1200150" lvl="2" indent="-285750">
              <a:lnSpc>
                <a:spcPts val="2250"/>
              </a:lnSpc>
              <a:buFont typeface="Arial" panose="020B0604020202020204" pitchFamily="34" charset="0"/>
              <a:buChar char="•"/>
            </a:pPr>
            <a:endParaRPr lang="en-US" sz="1600" dirty="0">
              <a:solidFill>
                <a:srgbClr val="444444"/>
              </a:solidFill>
              <a:latin typeface="Times New Roman" panose="02020603050405020304" pitchFamily="18" charset="0"/>
              <a:cs typeface="Times New Roman" panose="02020603050405020304" pitchFamily="18" charset="0"/>
            </a:endParaRPr>
          </a:p>
          <a:p>
            <a:pPr>
              <a:lnSpc>
                <a:spcPts val="2250"/>
              </a:lnSpc>
            </a:pPr>
            <a:endParaRPr lang="en-US" sz="1600" b="0" i="0" dirty="0">
              <a:solidFill>
                <a:srgbClr val="444444"/>
              </a:solidFill>
              <a:effectLst/>
              <a:latin typeface="Times New Roman" panose="02020603050405020304" pitchFamily="18" charset="0"/>
              <a:cs typeface="Times New Roman" panose="02020603050405020304" pitchFamily="18" charset="0"/>
            </a:endParaRPr>
          </a:p>
          <a:p>
            <a:br>
              <a:rPr lang="en-US" sz="1200" dirty="0"/>
            </a:br>
            <a:endParaRPr lang="en-US" sz="160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15E017F5-118E-A4A3-D931-EEA4A39A3AC9}"/>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61</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399914682"/>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4BA108-6211-313A-CD44-9ACBB893C24E}"/>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6B1710F3-8008-B964-3815-481458DBD1B0}"/>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FA510E57-7A50-09BA-46EB-99B964948FFC}"/>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Universal Waste Rule/Solar Panel and Lithium Battery Universal Waste Proposed Rule: Association of State and Territorial Solid Waste Management Officials Submit Comments to U.S. Environmental Protection Agency</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71F4DB41-5137-76F6-155A-3DF3D496850F}"/>
              </a:ext>
            </a:extLst>
          </p:cNvPr>
          <p:cNvSpPr txBox="1">
            <a:spLocks noChangeArrowheads="1"/>
          </p:cNvSpPr>
          <p:nvPr/>
        </p:nvSpPr>
        <p:spPr bwMode="auto">
          <a:xfrm>
            <a:off x="800100" y="1385978"/>
            <a:ext cx="7543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a:lnSpc>
                <a:spcPts val="2250"/>
              </a:lnSpc>
            </a:pPr>
            <a:endParaRPr lang="en-US" sz="1600" b="0" i="0" dirty="0">
              <a:solidFill>
                <a:srgbClr val="444444"/>
              </a:solidFill>
              <a:effectLst/>
              <a:latin typeface="Times New Roman" panose="02020603050405020304" pitchFamily="18" charset="0"/>
              <a:cs typeface="Times New Roman" panose="02020603050405020304" pitchFamily="18" charset="0"/>
            </a:endParaRPr>
          </a:p>
          <a:p>
            <a:pPr>
              <a:lnSpc>
                <a:spcPts val="2250"/>
              </a:lnSpc>
            </a:pPr>
            <a:r>
              <a:rPr lang="en-US" sz="1800" b="0" i="0" dirty="0">
                <a:solidFill>
                  <a:srgbClr val="444444"/>
                </a:solidFill>
                <a:effectLst/>
                <a:latin typeface="Times New Roman" panose="02020603050405020304" pitchFamily="18" charset="0"/>
                <a:cs typeface="Times New Roman" panose="02020603050405020304" pitchFamily="18" charset="0"/>
              </a:rPr>
              <a:t>ASTSWMO’s comments indicate support of EPA promulgating regulations to include solar panels are universal waste. The organization notes:</a:t>
            </a:r>
          </a:p>
          <a:p>
            <a:pPr>
              <a:lnSpc>
                <a:spcPts val="2250"/>
              </a:lnSpc>
            </a:pPr>
            <a:endParaRPr lang="en-US" sz="1800" dirty="0">
              <a:solidFill>
                <a:srgbClr val="444444"/>
              </a:solidFill>
              <a:latin typeface="Times New Roman" panose="02020603050405020304" pitchFamily="18" charset="0"/>
              <a:cs typeface="Times New Roman" panose="02020603050405020304" pitchFamily="18" charset="0"/>
            </a:endParaRPr>
          </a:p>
          <a:p>
            <a:pPr marL="1200150" lvl="2" indent="-285750">
              <a:lnSpc>
                <a:spcPts val="2250"/>
              </a:lnSpc>
              <a:buFont typeface="Arial" panose="020B0604020202020204" pitchFamily="34" charset="0"/>
              <a:buChar char="•"/>
            </a:pPr>
            <a:r>
              <a:rPr lang="en-US" sz="1800" b="0" i="0" dirty="0">
                <a:solidFill>
                  <a:srgbClr val="444444"/>
                </a:solidFill>
                <a:effectLst/>
                <a:latin typeface="Times New Roman" panose="02020603050405020304" pitchFamily="18" charset="0"/>
                <a:cs typeface="Times New Roman" panose="02020603050405020304" pitchFamily="18" charset="0"/>
              </a:rPr>
              <a:t>Solar panels can be challenging to handle at end-of-life.</a:t>
            </a:r>
          </a:p>
          <a:p>
            <a:pPr marL="1200150" lvl="2" indent="-285750">
              <a:lnSpc>
                <a:spcPts val="2250"/>
              </a:lnSpc>
              <a:buFont typeface="Arial" panose="020B0604020202020204" pitchFamily="34" charset="0"/>
              <a:buChar char="•"/>
            </a:pPr>
            <a:r>
              <a:rPr lang="en-US" sz="1800" b="0" i="0" dirty="0">
                <a:solidFill>
                  <a:srgbClr val="444444"/>
                </a:solidFill>
                <a:effectLst/>
                <a:latin typeface="Times New Roman" panose="02020603050405020304" pitchFamily="18" charset="0"/>
                <a:cs typeface="Times New Roman" panose="02020603050405020304" pitchFamily="18" charset="0"/>
              </a:rPr>
              <a:t>Some solar panels contain hazardous constituents including lead and silver.</a:t>
            </a:r>
          </a:p>
          <a:p>
            <a:pPr marL="1200150" lvl="2" indent="-285750">
              <a:lnSpc>
                <a:spcPts val="2250"/>
              </a:lnSpc>
              <a:buFont typeface="Arial" panose="020B0604020202020204" pitchFamily="34" charset="0"/>
              <a:buChar char="•"/>
            </a:pPr>
            <a:r>
              <a:rPr lang="en-US" sz="1800" b="0" i="0" dirty="0">
                <a:solidFill>
                  <a:srgbClr val="444444"/>
                </a:solidFill>
                <a:effectLst/>
                <a:latin typeface="Times New Roman" panose="02020603050405020304" pitchFamily="18" charset="0"/>
                <a:cs typeface="Times New Roman" panose="02020603050405020304" pitchFamily="18" charset="0"/>
              </a:rPr>
              <a:t>Constituents can vary by manufacturer or vary within the same manufacturer, depending on the raw materials used.</a:t>
            </a:r>
          </a:p>
          <a:p>
            <a:pPr marL="1200150" lvl="2" indent="-285750">
              <a:lnSpc>
                <a:spcPts val="2250"/>
              </a:lnSpc>
              <a:buFont typeface="Arial" panose="020B0604020202020204" pitchFamily="34" charset="0"/>
              <a:buChar char="•"/>
            </a:pPr>
            <a:r>
              <a:rPr lang="en-US" sz="1800" b="0" i="0" dirty="0">
                <a:solidFill>
                  <a:srgbClr val="444444"/>
                </a:solidFill>
                <a:effectLst/>
                <a:latin typeface="Times New Roman" panose="02020603050405020304" pitchFamily="18" charset="0"/>
                <a:cs typeface="Times New Roman" panose="02020603050405020304" pitchFamily="18" charset="0"/>
              </a:rPr>
              <a:t>Making an accurate hazardous waste determination on each solar panel sent for recycling and disposal can be challenging.</a:t>
            </a:r>
          </a:p>
          <a:p>
            <a:pPr marL="1200150" lvl="2" indent="-285750">
              <a:lnSpc>
                <a:spcPts val="2250"/>
              </a:lnSpc>
              <a:buFont typeface="Arial" panose="020B0604020202020204" pitchFamily="34" charset="0"/>
              <a:buChar char="•"/>
            </a:pPr>
            <a:r>
              <a:rPr lang="en-US" sz="1800" b="0" i="0" dirty="0">
                <a:solidFill>
                  <a:srgbClr val="444444"/>
                </a:solidFill>
                <a:effectLst/>
                <a:latin typeface="Times New Roman" panose="02020603050405020304" pitchFamily="18" charset="0"/>
                <a:cs typeface="Times New Roman" panose="02020603050405020304" pitchFamily="18" charset="0"/>
              </a:rPr>
              <a:t>Allowing solar panels to be managed as universal waste will reduce the burden associated with making a hazardous waste determination.</a:t>
            </a:r>
          </a:p>
          <a:p>
            <a:pPr marL="1200150" lvl="2" indent="-285750">
              <a:lnSpc>
                <a:spcPts val="2250"/>
              </a:lnSpc>
              <a:buFont typeface="Arial" panose="020B0604020202020204" pitchFamily="34" charset="0"/>
              <a:buChar char="•"/>
            </a:pPr>
            <a:r>
              <a:rPr lang="en-US" sz="1800" b="0" i="0" dirty="0">
                <a:solidFill>
                  <a:srgbClr val="444444"/>
                </a:solidFill>
                <a:effectLst/>
                <a:latin typeface="Times New Roman" panose="02020603050405020304" pitchFamily="18" charset="0"/>
                <a:cs typeface="Times New Roman" panose="02020603050405020304" pitchFamily="18" charset="0"/>
              </a:rPr>
              <a:t>A large number of solar panels will reach their end-of-life in the upcoming years.</a:t>
            </a:r>
          </a:p>
        </p:txBody>
      </p:sp>
      <p:sp>
        <p:nvSpPr>
          <p:cNvPr id="2" name="Slide Number Placeholder 1">
            <a:extLst>
              <a:ext uri="{FF2B5EF4-FFF2-40B4-BE49-F238E27FC236}">
                <a16:creationId xmlns:a16="http://schemas.microsoft.com/office/drawing/2014/main" id="{7CEBB90B-8363-EBF1-A5E3-4C59AADBC118}"/>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62</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372270248"/>
      </p:ext>
    </p:extLst>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319F61-D006-CD4F-1393-324F7E6134F6}"/>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CC466B34-C617-956A-704B-05771775B329}"/>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4D30A2B0-E174-BDCE-C002-61231E06A2C3}"/>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Municipal Solid Waste Landfills/Emissions: U.S. Environmental Protection Agency Opens Non-Regulatory Public Docket</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4F88A567-D884-5867-1CA8-C10BBE5EFF90}"/>
              </a:ext>
            </a:extLst>
          </p:cNvPr>
          <p:cNvSpPr txBox="1">
            <a:spLocks noChangeArrowheads="1"/>
          </p:cNvSpPr>
          <p:nvPr/>
        </p:nvSpPr>
        <p:spPr bwMode="auto">
          <a:xfrm>
            <a:off x="609600" y="1524000"/>
            <a:ext cx="8153400" cy="48911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800" b="0" i="0" dirty="0">
                <a:solidFill>
                  <a:srgbClr val="444444"/>
                </a:solidFill>
                <a:effectLst/>
                <a:latin typeface="Times New Roman" panose="02020603050405020304" pitchFamily="18" charset="0"/>
                <a:cs typeface="Times New Roman" panose="02020603050405020304" pitchFamily="18" charset="0"/>
              </a:rPr>
              <a:t>The United States Environmental Protection Agency (“EPA”) opened on October 25th a Non-regulatory Public Docket addressing municipal solid waste landfills.</a:t>
            </a:r>
          </a:p>
          <a:p>
            <a:pPr marL="0" marR="0" lvl="1" algn="l" defTabSz="914400" rtl="0" eaLnBrk="0" fontAlgn="base" latinLnBrk="0" hangingPunct="0">
              <a:lnSpc>
                <a:spcPct val="100000"/>
              </a:lnSpc>
              <a:spcBef>
                <a:spcPct val="0"/>
              </a:spcBef>
              <a:spcAft>
                <a:spcPct val="0"/>
              </a:spcAft>
              <a:buClrTx/>
              <a:buSzTx/>
              <a:defRPr/>
            </a:pPr>
            <a:endParaRPr lang="en-US" sz="18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b="0" i="0" dirty="0">
                <a:solidFill>
                  <a:srgbClr val="444444"/>
                </a:solidFill>
                <a:effectLst/>
                <a:latin typeface="Times New Roman" panose="02020603050405020304" pitchFamily="18" charset="0"/>
                <a:cs typeface="Times New Roman" panose="02020603050405020304" pitchFamily="18" charset="0"/>
              </a:rPr>
              <a:t>The stated focus of the Docket is to:</a:t>
            </a:r>
          </a:p>
          <a:p>
            <a:pPr marL="0" marR="0" lvl="1" algn="l" defTabSz="914400" rtl="0" eaLnBrk="0" fontAlgn="base" latinLnBrk="0" hangingPunct="0">
              <a:lnSpc>
                <a:spcPct val="100000"/>
              </a:lnSpc>
              <a:spcBef>
                <a:spcPct val="0"/>
              </a:spcBef>
              <a:spcAft>
                <a:spcPct val="0"/>
              </a:spcAft>
              <a:buClrTx/>
              <a:buSzTx/>
              <a:defRPr/>
            </a:pPr>
            <a:endParaRPr lang="en-US" sz="1800" b="0" i="0" dirty="0">
              <a:solidFill>
                <a:srgbClr val="444444"/>
              </a:solidFill>
              <a:effectLst/>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Gather information about new/emerging technologies and alternative methodologies for regulating emissions from municipal solid waste landfills.</a:t>
            </a: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Seek input on ways that EPA can streamline, improve, and harmonize the current suite of emissions regulations that cover such sources.</a:t>
            </a:r>
          </a:p>
          <a:p>
            <a:pPr marL="1200150" lvl="3" indent="-285750">
              <a:buFont typeface="Arial" panose="020B0604020202020204" pitchFamily="34" charset="0"/>
              <a:buChar char="•"/>
              <a:defRPr/>
            </a:pPr>
            <a:endParaRPr lang="en-US" sz="1800" dirty="0">
              <a:latin typeface="Times New Roman" panose="02020603050405020304" pitchFamily="18" charset="0"/>
              <a:cs typeface="Times New Roman" panose="02020603050405020304" pitchFamily="18" charset="0"/>
            </a:endParaRPr>
          </a:p>
          <a:p>
            <a:pPr marL="0" lvl="1">
              <a:defRPr/>
            </a:pPr>
            <a:r>
              <a:rPr lang="en-US" sz="1800" dirty="0">
                <a:latin typeface="Times New Roman" panose="02020603050405020304" pitchFamily="18" charset="0"/>
                <a:cs typeface="Times New Roman" panose="02020603050405020304" pitchFamily="18" charset="0"/>
              </a:rPr>
              <a:t>EPA has included in the Docket white papers addressing what it describes as:</a:t>
            </a:r>
          </a:p>
          <a:p>
            <a:pPr marL="0" lvl="1">
              <a:defRPr/>
            </a:pPr>
            <a:endParaRPr lang="en-US" sz="18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New and emerging technologies.</a:t>
            </a: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Alternative approaches to regulating landfill emissions.</a:t>
            </a: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Landfill work practice methodologies.</a:t>
            </a:r>
          </a:p>
        </p:txBody>
      </p:sp>
      <p:sp>
        <p:nvSpPr>
          <p:cNvPr id="2" name="Slide Number Placeholder 1">
            <a:extLst>
              <a:ext uri="{FF2B5EF4-FFF2-40B4-BE49-F238E27FC236}">
                <a16:creationId xmlns:a16="http://schemas.microsoft.com/office/drawing/2014/main" id="{60904596-FD38-4867-AC4E-86F1093E21CC}"/>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63</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83482578"/>
      </p:ext>
    </p:extLst>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3832CB-B44D-9B02-EA0D-E29F23DE99A7}"/>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CEF8601C-4966-4A70-C6C3-77D4915B1087}"/>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8E05A5E3-11F8-DAFF-E1DC-9058888C27BD}"/>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RCRA Section 3007 Survey/Drum Reconditioning Facilities: U.S. Environmental Protection Agency Public Notices Information Collection Request</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7F4B3359-3ED5-6E0F-A806-B1E73781858A}"/>
              </a:ext>
            </a:extLst>
          </p:cNvPr>
          <p:cNvSpPr txBox="1">
            <a:spLocks noChangeArrowheads="1"/>
          </p:cNvSpPr>
          <p:nvPr/>
        </p:nvSpPr>
        <p:spPr bwMode="auto">
          <a:xfrm>
            <a:off x="609600" y="1585104"/>
            <a:ext cx="8305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800" b="0" i="0" dirty="0">
                <a:solidFill>
                  <a:srgbClr val="444444"/>
                </a:solidFill>
                <a:effectLst/>
                <a:latin typeface="Times New Roman" panose="02020603050405020304" pitchFamily="18" charset="0"/>
                <a:cs typeface="Times New Roman" panose="02020603050405020304" pitchFamily="18" charset="0"/>
              </a:rPr>
              <a:t>EPA states that the ICR will provide the agency with</a:t>
            </a:r>
            <a:r>
              <a:rPr lang="en-US" sz="1800" b="0" i="0" dirty="0">
                <a:solidFill>
                  <a:srgbClr val="444444"/>
                </a:solidFill>
                <a:effectLst/>
                <a:latin typeface="freight-sans-pro"/>
              </a:rPr>
              <a:t>:</a:t>
            </a:r>
          </a:p>
          <a:p>
            <a:pPr marL="0" marR="0" lvl="1" algn="l" defTabSz="914400" rtl="0" eaLnBrk="0" fontAlgn="base" latinLnBrk="0" hangingPunct="0">
              <a:lnSpc>
                <a:spcPct val="100000"/>
              </a:lnSpc>
              <a:spcBef>
                <a:spcPct val="0"/>
              </a:spcBef>
              <a:spcAft>
                <a:spcPct val="0"/>
              </a:spcAft>
              <a:buClrTx/>
              <a:buSzTx/>
              <a:defRPr/>
            </a:pPr>
            <a:endParaRPr lang="en-US" sz="1800" b="0" i="0" dirty="0">
              <a:solidFill>
                <a:srgbClr val="444444"/>
              </a:solidFill>
              <a:effectLst/>
              <a:latin typeface="freight-sans-pro"/>
            </a:endParaRP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…necessary information about the operations of drum reconditioners and similar facilities that clean out and recondition used industrial containers.</a:t>
            </a:r>
          </a:p>
          <a:p>
            <a:pPr marL="1200150" lvl="3" indent="-285750">
              <a:buFont typeface="Arial" panose="020B0604020202020204" pitchFamily="34" charset="0"/>
              <a:buChar char="•"/>
              <a:defRPr/>
            </a:pPr>
            <a:endParaRPr lang="en-US" sz="1800" dirty="0">
              <a:latin typeface="Times New Roman" panose="02020603050405020304" pitchFamily="18" charset="0"/>
              <a:cs typeface="Times New Roman" panose="02020603050405020304" pitchFamily="18" charset="0"/>
            </a:endParaRPr>
          </a:p>
          <a:p>
            <a:pPr marL="0" lvl="1">
              <a:defRPr/>
            </a:pPr>
            <a:r>
              <a:rPr lang="en-US" sz="1800" dirty="0">
                <a:latin typeface="Times New Roman" panose="02020603050405020304" pitchFamily="18" charset="0"/>
                <a:cs typeface="Times New Roman" panose="02020603050405020304" pitchFamily="18" charset="0"/>
              </a:rPr>
              <a:t>EPA states that it needs the information to determine whether future regulatory or non-regulatory action is needed to address environmental issues it states were identified in its Drum Reconditioner Damage Case Report which was published in 2022.</a:t>
            </a:r>
          </a:p>
          <a:p>
            <a:pPr marL="0" lvl="1">
              <a:defRPr/>
            </a:pPr>
            <a:endParaRPr lang="en-US" sz="1800" dirty="0">
              <a:latin typeface="Times New Roman" panose="02020603050405020304" pitchFamily="18" charset="0"/>
              <a:cs typeface="Times New Roman" panose="02020603050405020304" pitchFamily="18" charset="0"/>
            </a:endParaRPr>
          </a:p>
          <a:p>
            <a:pPr marL="0" lvl="1">
              <a:defRPr/>
            </a:pPr>
            <a:r>
              <a:rPr lang="en-US" sz="1800" dirty="0">
                <a:latin typeface="Times New Roman" panose="02020603050405020304" pitchFamily="18" charset="0"/>
                <a:cs typeface="Times New Roman" panose="02020603050405020304" pitchFamily="18" charset="0"/>
              </a:rPr>
              <a:t>A key Resource Conservation and Recovery Act (“RCRA”) provision that is relevant to drum reconditioning is the so-called “empty container” provision.</a:t>
            </a:r>
          </a:p>
          <a:p>
            <a:pPr marL="0" lvl="1">
              <a:defRPr/>
            </a:pPr>
            <a:endParaRPr lang="en-US" sz="1800" dirty="0">
              <a:latin typeface="Times New Roman" panose="02020603050405020304" pitchFamily="18" charset="0"/>
              <a:cs typeface="Times New Roman" panose="02020603050405020304" pitchFamily="18" charset="0"/>
            </a:endParaRPr>
          </a:p>
          <a:p>
            <a:pPr marL="0" lvl="1">
              <a:defRPr/>
            </a:pPr>
            <a:r>
              <a:rPr lang="en-US" sz="1800" dirty="0">
                <a:latin typeface="Times New Roman" panose="02020603050405020304" pitchFamily="18" charset="0"/>
                <a:cs typeface="Times New Roman" panose="02020603050405020304" pitchFamily="18" charset="0"/>
              </a:rPr>
              <a:t>EPA issued an advanced notice for proposed rulemaking to consider potential options for revising its regulation of drum reconditioning through:</a:t>
            </a:r>
          </a:p>
          <a:p>
            <a:pPr marL="0" lvl="1">
              <a:defRPr/>
            </a:pPr>
            <a:endParaRPr lang="en-US" sz="18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Revising the RCRA regulations.</a:t>
            </a: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Non-regulatory options.</a:t>
            </a:r>
          </a:p>
        </p:txBody>
      </p:sp>
      <p:sp>
        <p:nvSpPr>
          <p:cNvPr id="2" name="Slide Number Placeholder 1">
            <a:extLst>
              <a:ext uri="{FF2B5EF4-FFF2-40B4-BE49-F238E27FC236}">
                <a16:creationId xmlns:a16="http://schemas.microsoft.com/office/drawing/2014/main" id="{79CB2479-155F-A550-E0B1-D35E66B024D9}"/>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64</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983312788"/>
      </p:ext>
    </p:extLst>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3DF0D4-9643-43CA-FC15-089400A93591}"/>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871CFE4C-35CE-1F0B-7DBC-FF607E77BD0C}"/>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946A7DFE-E3F7-1DEF-BEEB-70733D8BB2C2}"/>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Waste Analysis and Strategies for Transportation End-uses: U.S. Department of Energy Announces Competitive Grant Award for City of Berryville, Arkansas Project</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2B157D08-3B89-795D-2D8C-ED2482F02BC4}"/>
              </a:ext>
            </a:extLst>
          </p:cNvPr>
          <p:cNvSpPr txBox="1">
            <a:spLocks noChangeArrowheads="1"/>
          </p:cNvSpPr>
          <p:nvPr/>
        </p:nvSpPr>
        <p:spPr bwMode="auto">
          <a:xfrm>
            <a:off x="609600" y="1385978"/>
            <a:ext cx="8305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700" b="0" i="0" dirty="0">
                <a:solidFill>
                  <a:srgbClr val="444444"/>
                </a:solidFill>
                <a:effectLst/>
                <a:latin typeface="Times New Roman" panose="02020603050405020304" pitchFamily="18" charset="0"/>
                <a:cs typeface="Times New Roman" panose="02020603050405020304" pitchFamily="18" charset="0"/>
              </a:rPr>
              <a:t>The United States Department of Energy’s Bioenergy Technologies Office and Vehicle Technologies Office issued a January 10th news release announcing $6.9 million in funding for:</a:t>
            </a:r>
          </a:p>
          <a:p>
            <a:pPr marL="0" marR="0" lvl="1" algn="l" defTabSz="914400" rtl="0" eaLnBrk="0" fontAlgn="base" latinLnBrk="0" hangingPunct="0">
              <a:lnSpc>
                <a:spcPct val="100000"/>
              </a:lnSpc>
              <a:spcBef>
                <a:spcPct val="0"/>
              </a:spcBef>
              <a:spcAft>
                <a:spcPct val="0"/>
              </a:spcAft>
              <a:buClrTx/>
              <a:buSzTx/>
              <a:defRPr/>
            </a:pPr>
            <a:endParaRPr lang="en-US" sz="1700" b="0" i="0" dirty="0">
              <a:solidFill>
                <a:srgbClr val="444444"/>
              </a:solidFill>
              <a:effectLst/>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…nine projects to support local waste-to-energy management solutions for transportation energy needs.</a:t>
            </a:r>
          </a:p>
          <a:p>
            <a:pPr marL="1200150" lvl="3" indent="-285750">
              <a:buFont typeface="Arial" panose="020B0604020202020204" pitchFamily="34" charset="0"/>
              <a:buChar char="•"/>
              <a:defRPr/>
            </a:pPr>
            <a:endParaRPr lang="en-US" sz="1700" dirty="0">
              <a:latin typeface="Times New Roman" panose="02020603050405020304" pitchFamily="18" charset="0"/>
              <a:cs typeface="Times New Roman" panose="02020603050405020304" pitchFamily="18" charset="0"/>
            </a:endParaRPr>
          </a:p>
          <a:p>
            <a:pPr marL="0" lvl="1">
              <a:defRPr/>
            </a:pPr>
            <a:r>
              <a:rPr lang="en-US" sz="1700" dirty="0">
                <a:latin typeface="Times New Roman" panose="02020603050405020304" pitchFamily="18" charset="0"/>
                <a:cs typeface="Times New Roman" panose="02020603050405020304" pitchFamily="18" charset="0"/>
              </a:rPr>
              <a:t>The City of Berryville, Arkansas’ waste-to-energy project was one of the nine selectees.</a:t>
            </a:r>
          </a:p>
          <a:p>
            <a:pPr marL="0" lvl="1">
              <a:defRPr/>
            </a:pPr>
            <a:endParaRPr lang="en-US" sz="1700" dirty="0">
              <a:latin typeface="Times New Roman" panose="02020603050405020304" pitchFamily="18" charset="0"/>
              <a:cs typeface="Times New Roman" panose="02020603050405020304" pitchFamily="18" charset="0"/>
            </a:endParaRPr>
          </a:p>
          <a:p>
            <a:pPr marL="0" lvl="1">
              <a:defRPr/>
            </a:pPr>
            <a:r>
              <a:rPr lang="en-US" sz="1700" dirty="0">
                <a:latin typeface="Times New Roman" panose="02020603050405020304" pitchFamily="18" charset="0"/>
                <a:cs typeface="Times New Roman" panose="02020603050405020304" pitchFamily="18" charset="0"/>
              </a:rPr>
              <a:t>DOE states that the selected projects will:</a:t>
            </a:r>
          </a:p>
          <a:p>
            <a:pPr marL="0" lvl="1">
              <a:defRPr/>
            </a:pPr>
            <a:endParaRPr lang="en-US" sz="17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…help sustainably manage and recover potential clean energy sources from local community waste streams using innovative and cost-effective technologies to produce low-carbon biofuels.</a:t>
            </a:r>
          </a:p>
          <a:p>
            <a:pPr marL="1200150" lvl="3" indent="-285750">
              <a:buFont typeface="Arial" panose="020B0604020202020204" pitchFamily="34" charset="0"/>
              <a:buChar char="•"/>
              <a:defRPr/>
            </a:pPr>
            <a:endParaRPr lang="en-US" sz="1700" dirty="0">
              <a:latin typeface="Times New Roman" panose="02020603050405020304" pitchFamily="18" charset="0"/>
              <a:cs typeface="Times New Roman" panose="02020603050405020304" pitchFamily="18" charset="0"/>
            </a:endParaRPr>
          </a:p>
          <a:p>
            <a:pPr marL="0" lvl="1">
              <a:defRPr/>
            </a:pPr>
            <a:r>
              <a:rPr lang="en-US" sz="1700" dirty="0">
                <a:latin typeface="Times New Roman" panose="02020603050405020304" pitchFamily="18" charset="0"/>
                <a:cs typeface="Times New Roman" panose="02020603050405020304" pitchFamily="18" charset="0"/>
              </a:rPr>
              <a:t>Berryville has been awarded $745,932.00 to:</a:t>
            </a:r>
          </a:p>
          <a:p>
            <a:pPr marL="0" lvl="1">
              <a:defRPr/>
            </a:pPr>
            <a:endParaRPr lang="en-US" sz="17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…evaluate the establishment of primary and secondary materials recovery facility infrastructure to enable more efficient municipal solid waste separations and eventual conversion to fuels (renewable natural gas, methanol, and hydrogen).</a:t>
            </a:r>
          </a:p>
        </p:txBody>
      </p:sp>
      <p:sp>
        <p:nvSpPr>
          <p:cNvPr id="2" name="Slide Number Placeholder 1">
            <a:extLst>
              <a:ext uri="{FF2B5EF4-FFF2-40B4-BE49-F238E27FC236}">
                <a16:creationId xmlns:a16="http://schemas.microsoft.com/office/drawing/2014/main" id="{8659C95D-0BCF-A3E0-E697-EBAEA21D65C0}"/>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65</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340500473"/>
      </p:ext>
    </p:extLst>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49C547-C0F1-4D56-FAAB-B8958F446E35}"/>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61A4E278-CC20-C18B-D31B-22C18B9FA8F3}"/>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48AE3A19-E833-53C9-C671-5EFEC1B7E21F}"/>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Decommissioned Wind Turbine Blades/Wyoming Department of Environmental Quality: U.S. Office of Surface Mining Reclamation and Enforcement Approves State's Use as Surface Coal Mining Backfill</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F46D4C59-965F-E2B5-55BD-AADA7366694A}"/>
              </a:ext>
            </a:extLst>
          </p:cNvPr>
          <p:cNvSpPr txBox="1">
            <a:spLocks noChangeArrowheads="1"/>
          </p:cNvSpPr>
          <p:nvPr/>
        </p:nvSpPr>
        <p:spPr bwMode="auto">
          <a:xfrm>
            <a:off x="609600" y="1524000"/>
            <a:ext cx="8229600" cy="48911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800" b="0" i="0" dirty="0">
                <a:solidFill>
                  <a:srgbClr val="444444"/>
                </a:solidFill>
                <a:effectLst/>
                <a:latin typeface="Times New Roman" panose="02020603050405020304" pitchFamily="18" charset="0"/>
                <a:cs typeface="Times New Roman" panose="02020603050405020304" pitchFamily="18" charset="0"/>
              </a:rPr>
              <a:t>The United States Department of the Interior Office of Surface Mining Reclamation and Enforcement published a January 13th Federal Register notice approving an amendment to the Wyoming Department of Environmental Quality regulatory program under the Surface Mining Control and Reclamation Act of 1977.</a:t>
            </a:r>
          </a:p>
          <a:p>
            <a:pPr marL="0" marR="0" lvl="1" algn="l" defTabSz="914400" rtl="0" eaLnBrk="0" fontAlgn="base" latinLnBrk="0" hangingPunct="0">
              <a:lnSpc>
                <a:spcPct val="100000"/>
              </a:lnSpc>
              <a:spcBef>
                <a:spcPct val="0"/>
              </a:spcBef>
              <a:spcAft>
                <a:spcPct val="0"/>
              </a:spcAft>
              <a:buClrTx/>
              <a:buSzTx/>
              <a:defRPr/>
            </a:pPr>
            <a:endParaRPr lang="en-US" sz="18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DOI has approved the repurposing of inert decommissioned wind turbine blades and towers in Wyoming as backfill in end walls for the final pit voids in surface coal mining operations.</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DEQ’s Solid and Hazardous Waste Division Administrator stated:</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…Landfilling the retired blades and towers is unsustainable due to land limitations that are needed for communities’ waste. Stockpiling, which was becoming common and a growing issue, is an eyesore and problematic for the environment.</a:t>
            </a: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D4050A13-98AF-D2A6-EB97-5AE0AF97CA35}"/>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66</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866749259"/>
      </p:ext>
    </p:extLst>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49F382-41D0-ACF3-F14E-67CAE1D2F626}"/>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2F47F400-30A4-9FA0-1A46-FDA860E49DCA}"/>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4992637E-8BD7-EA72-0B13-F4546C9E83CD}"/>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2024 Biennial ERIS Survey on State Environmental Agency Research Needs: Environmental Research Institute of the States Report</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0C6C094E-163E-574C-3A51-F6E7419C227A}"/>
              </a:ext>
            </a:extLst>
          </p:cNvPr>
          <p:cNvSpPr txBox="1">
            <a:spLocks noChangeArrowheads="1"/>
          </p:cNvSpPr>
          <p:nvPr/>
        </p:nvSpPr>
        <p:spPr bwMode="auto">
          <a:xfrm>
            <a:off x="800100" y="1385978"/>
            <a:ext cx="8191500" cy="5319622"/>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600" dirty="0">
                <a:latin typeface="Times New Roman" panose="02020603050405020304" pitchFamily="18" charset="0"/>
                <a:cs typeface="Times New Roman" panose="02020603050405020304" pitchFamily="18" charset="0"/>
              </a:rPr>
              <a:t>The Environmental Research Institute of the States released a report titled:</a:t>
            </a:r>
          </a:p>
          <a:p>
            <a:pPr marL="1257300" lvl="3" indent="-342900">
              <a:buFont typeface="Arial" panose="020B0604020202020204" pitchFamily="34" charset="0"/>
              <a:buChar char="•"/>
              <a:defRPr/>
            </a:pPr>
            <a:r>
              <a:rPr lang="en-US" sz="2000" dirty="0">
                <a:latin typeface="Times New Roman" panose="02020603050405020304" pitchFamily="18" charset="0"/>
                <a:cs typeface="Times New Roman" panose="02020603050405020304" pitchFamily="18" charset="0"/>
              </a:rPr>
              <a:t>Findings of the 2024 Biennial ERIS Survey on State Environmental Agency Research Needs.</a:t>
            </a:r>
          </a:p>
          <a:p>
            <a:pPr marL="1257300" lvl="3" indent="-342900">
              <a:buFont typeface="Arial" panose="020B0604020202020204" pitchFamily="34" charset="0"/>
              <a:buChar char="•"/>
              <a:defRPr/>
            </a:pPr>
            <a:endParaRPr lang="en-US" sz="2000" dirty="0">
              <a:latin typeface="Times New Roman" panose="02020603050405020304" pitchFamily="18" charset="0"/>
              <a:cs typeface="Times New Roman" panose="02020603050405020304" pitchFamily="18" charset="0"/>
            </a:endParaRPr>
          </a:p>
          <a:p>
            <a:pPr marL="0" lvl="1">
              <a:defRPr/>
            </a:pPr>
            <a:r>
              <a:rPr lang="en-US" sz="2000" dirty="0">
                <a:latin typeface="Times New Roman" panose="02020603050405020304" pitchFamily="18" charset="0"/>
                <a:cs typeface="Times New Roman" panose="02020603050405020304" pitchFamily="18" charset="0"/>
              </a:rPr>
              <a:t>The Report is a result of a biennial survey of state and territorial  environmental research needs that ERIS conducts to:</a:t>
            </a:r>
          </a:p>
          <a:p>
            <a:pPr marL="1257300" lvl="3" indent="-342900">
              <a:buFont typeface="Arial" panose="020B0604020202020204" pitchFamily="34" charset="0"/>
              <a:buChar char="•"/>
              <a:defRPr/>
            </a:pPr>
            <a:r>
              <a:rPr lang="en-US" sz="2000" dirty="0">
                <a:latin typeface="Times New Roman" panose="02020603050405020304" pitchFamily="18" charset="0"/>
                <a:cs typeface="Times New Roman" panose="02020603050405020304" pitchFamily="18" charset="0"/>
              </a:rPr>
              <a:t>Identify key research priorities.</a:t>
            </a:r>
          </a:p>
          <a:p>
            <a:pPr marL="1257300" lvl="3" indent="-342900">
              <a:buFont typeface="Arial" panose="020B0604020202020204" pitchFamily="34" charset="0"/>
              <a:buChar char="•"/>
              <a:defRPr/>
            </a:pPr>
            <a:r>
              <a:rPr lang="en-US" sz="2000" dirty="0">
                <a:latin typeface="Times New Roman" panose="02020603050405020304" pitchFamily="18" charset="0"/>
                <a:cs typeface="Times New Roman" panose="02020603050405020304" pitchFamily="18" charset="0"/>
              </a:rPr>
              <a:t>Support U.S. Environmental Protection Agency Office of Research and Development with research planning.</a:t>
            </a:r>
          </a:p>
          <a:p>
            <a:pPr marL="1257300" lvl="3" indent="-342900">
              <a:buFont typeface="Arial" panose="020B0604020202020204" pitchFamily="34" charset="0"/>
              <a:buChar char="•"/>
              <a:defRPr/>
            </a:pPr>
            <a:endParaRPr lang="en-US" sz="2000" dirty="0">
              <a:latin typeface="Times New Roman" panose="02020603050405020304" pitchFamily="18" charset="0"/>
              <a:cs typeface="Times New Roman" panose="02020603050405020304" pitchFamily="18" charset="0"/>
            </a:endParaRPr>
          </a:p>
          <a:p>
            <a:pPr marL="0" lvl="1">
              <a:defRPr/>
            </a:pPr>
            <a:r>
              <a:rPr lang="en-US" sz="2000" dirty="0">
                <a:latin typeface="Times New Roman" panose="02020603050405020304" pitchFamily="18" charset="0"/>
                <a:cs typeface="Times New Roman" panose="02020603050405020304" pitchFamily="18" charset="0"/>
              </a:rPr>
              <a:t>State environmental agency leaders were asked to identify their top research needs in each of five categories:</a:t>
            </a:r>
          </a:p>
          <a:p>
            <a:pPr lvl="1" indent="-457200">
              <a:buFont typeface="+mj-lt"/>
              <a:buAutoNum type="arabicPeriod"/>
              <a:defRPr/>
            </a:pPr>
            <a:r>
              <a:rPr lang="en-US" sz="2000" dirty="0">
                <a:latin typeface="Times New Roman" panose="02020603050405020304" pitchFamily="18" charset="0"/>
                <a:cs typeface="Times New Roman" panose="02020603050405020304" pitchFamily="18" charset="0"/>
              </a:rPr>
              <a:t>PFAS.</a:t>
            </a:r>
          </a:p>
          <a:p>
            <a:pPr lvl="1" indent="-457200">
              <a:buFont typeface="+mj-lt"/>
              <a:buAutoNum type="arabicPeriod"/>
              <a:defRPr/>
            </a:pPr>
            <a:r>
              <a:rPr lang="en-US" sz="2000" dirty="0">
                <a:latin typeface="Times New Roman" panose="02020603050405020304" pitchFamily="18" charset="0"/>
                <a:cs typeface="Times New Roman" panose="02020603050405020304" pitchFamily="18" charset="0"/>
              </a:rPr>
              <a:t>Air, adaptation, and energy.</a:t>
            </a:r>
          </a:p>
          <a:p>
            <a:pPr lvl="1" indent="-457200">
              <a:buFont typeface="+mj-lt"/>
              <a:buAutoNum type="arabicPeriod"/>
              <a:defRPr/>
            </a:pPr>
            <a:r>
              <a:rPr lang="en-US" sz="2000" dirty="0">
                <a:latin typeface="Times New Roman" panose="02020603050405020304" pitchFamily="18" charset="0"/>
                <a:cs typeface="Times New Roman" panose="02020603050405020304" pitchFamily="18" charset="0"/>
              </a:rPr>
              <a:t>Water.</a:t>
            </a:r>
          </a:p>
          <a:p>
            <a:pPr lvl="1" indent="-457200">
              <a:buFont typeface="+mj-lt"/>
              <a:buAutoNum type="arabicPeriod"/>
              <a:defRPr/>
            </a:pPr>
            <a:r>
              <a:rPr lang="en-US" sz="2000" dirty="0">
                <a:latin typeface="Times New Roman" panose="02020603050405020304" pitchFamily="18" charset="0"/>
                <a:cs typeface="Times New Roman" panose="02020603050405020304" pitchFamily="18" charset="0"/>
              </a:rPr>
              <a:t>Land and materials management.</a:t>
            </a:r>
          </a:p>
          <a:p>
            <a:pPr lvl="1" indent="-457200">
              <a:buFont typeface="+mj-lt"/>
              <a:buAutoNum type="arabicPeriod"/>
              <a:defRPr/>
            </a:pPr>
            <a:r>
              <a:rPr lang="en-US" sz="2000" dirty="0">
                <a:latin typeface="Times New Roman" panose="02020603050405020304" pitchFamily="18" charset="0"/>
                <a:cs typeface="Times New Roman" panose="02020603050405020304" pitchFamily="18" charset="0"/>
              </a:rPr>
              <a:t>Chemicals and contaminants.</a:t>
            </a:r>
          </a:p>
        </p:txBody>
      </p:sp>
      <p:sp>
        <p:nvSpPr>
          <p:cNvPr id="2" name="Slide Number Placeholder 1">
            <a:extLst>
              <a:ext uri="{FF2B5EF4-FFF2-40B4-BE49-F238E27FC236}">
                <a16:creationId xmlns:a16="http://schemas.microsoft.com/office/drawing/2014/main" id="{D3088B60-97CE-0C05-47A6-96D7BC51E7A2}"/>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67</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857176304"/>
      </p:ext>
    </p:extLst>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D45E93-5567-892C-3795-4DA50E290937}"/>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4731C838-5325-F19F-7A06-CFE4F8CED769}"/>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D042BFBD-BA18-4550-4C64-53723C6AE370}"/>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2024 Biennial ERIS Survey on State Environmental Agency Research Needs: Environmental Research Institute of the States Report</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527A837F-607D-04EE-8739-E052611892FD}"/>
              </a:ext>
            </a:extLst>
          </p:cNvPr>
          <p:cNvSpPr txBox="1">
            <a:spLocks noChangeArrowheads="1"/>
          </p:cNvSpPr>
          <p:nvPr/>
        </p:nvSpPr>
        <p:spPr bwMode="auto">
          <a:xfrm>
            <a:off x="800100" y="1385978"/>
            <a:ext cx="7543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20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2500" dirty="0">
                <a:latin typeface="Times New Roman" panose="02020603050405020304" pitchFamily="18" charset="0"/>
                <a:cs typeface="Times New Roman" panose="02020603050405020304" pitchFamily="18" charset="0"/>
              </a:rPr>
              <a:t>In the case of State PFAS research needs, the percentages calculated were as follows:</a:t>
            </a:r>
          </a:p>
          <a:p>
            <a:pPr marL="0" marR="0" lvl="1" algn="l" defTabSz="914400" rtl="0" eaLnBrk="0" fontAlgn="base" latinLnBrk="0" hangingPunct="0">
              <a:lnSpc>
                <a:spcPct val="100000"/>
              </a:lnSpc>
              <a:spcBef>
                <a:spcPct val="0"/>
              </a:spcBef>
              <a:spcAft>
                <a:spcPct val="0"/>
              </a:spcAft>
              <a:buClrTx/>
              <a:buSzTx/>
              <a:defRPr/>
            </a:pPr>
            <a:endParaRPr lang="en-US" sz="25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2500" dirty="0">
                <a:latin typeface="Times New Roman" panose="02020603050405020304" pitchFamily="18" charset="0"/>
                <a:cs typeface="Times New Roman" panose="02020603050405020304" pitchFamily="18" charset="0"/>
              </a:rPr>
              <a:t>Destruction methods and effectiveness 37%.</a:t>
            </a:r>
          </a:p>
          <a:p>
            <a:pPr marL="1200150" lvl="3" indent="-285750">
              <a:buFont typeface="Arial" panose="020B0604020202020204" pitchFamily="34" charset="0"/>
              <a:buChar char="•"/>
              <a:defRPr/>
            </a:pPr>
            <a:r>
              <a:rPr lang="en-US" sz="2500" dirty="0">
                <a:latin typeface="Times New Roman" panose="02020603050405020304" pitchFamily="18" charset="0"/>
                <a:cs typeface="Times New Roman" panose="02020603050405020304" pitchFamily="18" charset="0"/>
              </a:rPr>
              <a:t>Biosolids and impacts to crops and/or food 34%.</a:t>
            </a:r>
          </a:p>
          <a:p>
            <a:pPr marL="1200150" lvl="3" indent="-285750">
              <a:buFont typeface="Arial" panose="020B0604020202020204" pitchFamily="34" charset="0"/>
              <a:buChar char="•"/>
              <a:defRPr/>
            </a:pPr>
            <a:r>
              <a:rPr lang="en-US" sz="2500" dirty="0">
                <a:latin typeface="Times New Roman" panose="02020603050405020304" pitchFamily="18" charset="0"/>
                <a:cs typeface="Times New Roman" panose="02020603050405020304" pitchFamily="18" charset="0"/>
              </a:rPr>
              <a:t>Detection and measurement methods/sensors 13%.</a:t>
            </a:r>
          </a:p>
          <a:p>
            <a:pPr marL="1200150" lvl="3" indent="-285750">
              <a:buFont typeface="Arial" panose="020B0604020202020204" pitchFamily="34" charset="0"/>
              <a:buChar char="•"/>
              <a:defRPr/>
            </a:pPr>
            <a:r>
              <a:rPr lang="en-US" sz="2500" dirty="0">
                <a:latin typeface="Times New Roman" panose="02020603050405020304" pitchFamily="18" charset="0"/>
                <a:cs typeface="Times New Roman" panose="02020603050405020304" pitchFamily="18" charset="0"/>
              </a:rPr>
              <a:t>Drinking water treatment options 10%.</a:t>
            </a:r>
          </a:p>
          <a:p>
            <a:pPr marL="1200150" lvl="3" indent="-285750">
              <a:buFont typeface="Arial" panose="020B0604020202020204" pitchFamily="34" charset="0"/>
              <a:buChar char="•"/>
              <a:defRPr/>
            </a:pPr>
            <a:r>
              <a:rPr lang="en-US" sz="2500" dirty="0">
                <a:latin typeface="Times New Roman" panose="02020603050405020304" pitchFamily="18" charset="0"/>
                <a:cs typeface="Times New Roman" panose="02020603050405020304" pitchFamily="18" charset="0"/>
              </a:rPr>
              <a:t>Air emissions and deposition 5%.</a:t>
            </a:r>
          </a:p>
          <a:p>
            <a:pPr marL="1200150" lvl="3" indent="-285750">
              <a:buFont typeface="Arial" panose="020B0604020202020204" pitchFamily="34" charset="0"/>
              <a:buChar char="•"/>
              <a:defRPr/>
            </a:pPr>
            <a:r>
              <a:rPr lang="en-US" sz="2500" dirty="0">
                <a:latin typeface="Times New Roman" panose="02020603050405020304" pitchFamily="18" charset="0"/>
                <a:cs typeface="Times New Roman" panose="02020603050405020304" pitchFamily="18" charset="0"/>
              </a:rPr>
              <a:t>Other 1%.</a:t>
            </a:r>
          </a:p>
        </p:txBody>
      </p:sp>
      <p:sp>
        <p:nvSpPr>
          <p:cNvPr id="2" name="Slide Number Placeholder 1">
            <a:extLst>
              <a:ext uri="{FF2B5EF4-FFF2-40B4-BE49-F238E27FC236}">
                <a16:creationId xmlns:a16="http://schemas.microsoft.com/office/drawing/2014/main" id="{EFA03461-6746-2237-048E-E8530D421CFF}"/>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68</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356598211"/>
      </p:ext>
    </p:extLst>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38D7DB-03E5-087B-FEFA-D49DE63E8E52}"/>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BD4A3DD1-C2F0-EA33-C4AC-A9A31BB21412}"/>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8ECE7C36-26B7-1348-1D1A-7723C398790C}"/>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2025 Alabama Legislature: Legislation Introduced That Provides Recycling Credits for Productive Use of Recyclable Materials</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5B102851-0F07-E8E4-9FF8-121A026087B7}"/>
              </a:ext>
            </a:extLst>
          </p:cNvPr>
          <p:cNvSpPr txBox="1">
            <a:spLocks noChangeArrowheads="1"/>
          </p:cNvSpPr>
          <p:nvPr/>
        </p:nvSpPr>
        <p:spPr bwMode="auto">
          <a:xfrm>
            <a:off x="609600" y="1385978"/>
            <a:ext cx="8229600" cy="5319622"/>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650" b="0" i="0" dirty="0">
                <a:solidFill>
                  <a:srgbClr val="444444"/>
                </a:solidFill>
                <a:effectLst/>
                <a:latin typeface="Times New Roman" panose="02020603050405020304" pitchFamily="18" charset="0"/>
                <a:cs typeface="Times New Roman" panose="02020603050405020304" pitchFamily="18" charset="0"/>
              </a:rPr>
              <a:t>House Bill 381 was introduced on March 4th into the Alabama legislature which would provide certain incentives for utilization of recyclable materials.</a:t>
            </a:r>
          </a:p>
          <a:p>
            <a:pPr marL="0" marR="0" lvl="1" algn="l" defTabSz="914400" rtl="0" eaLnBrk="0" fontAlgn="base" latinLnBrk="0" hangingPunct="0">
              <a:lnSpc>
                <a:spcPct val="100000"/>
              </a:lnSpc>
              <a:spcBef>
                <a:spcPct val="0"/>
              </a:spcBef>
              <a:spcAft>
                <a:spcPct val="0"/>
              </a:spcAft>
              <a:buClrTx/>
              <a:buSzTx/>
              <a:defRPr/>
            </a:pPr>
            <a:endParaRPr lang="en-US" sz="1650" b="0" i="0" dirty="0">
              <a:solidFill>
                <a:srgbClr val="444444"/>
              </a:solidFill>
              <a:effectLst/>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50" b="0" i="0" dirty="0">
                <a:solidFill>
                  <a:srgbClr val="444444"/>
                </a:solidFill>
                <a:effectLst/>
                <a:latin typeface="Times New Roman" panose="02020603050405020304" pitchFamily="18" charset="0"/>
                <a:cs typeface="Times New Roman" panose="02020603050405020304" pitchFamily="18" charset="0"/>
              </a:rPr>
              <a:t>The Bill would:</a:t>
            </a:r>
          </a:p>
          <a:p>
            <a:pPr marL="914400" lvl="3">
              <a:defRPr/>
            </a:pPr>
            <a:endParaRPr lang="en-US" sz="1650" dirty="0">
              <a:solidFill>
                <a:srgbClr val="444444"/>
              </a:solidFill>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650" dirty="0">
                <a:latin typeface="Times New Roman" panose="02020603050405020304" pitchFamily="18" charset="0"/>
                <a:cs typeface="Times New Roman" panose="02020603050405020304" pitchFamily="18" charset="0"/>
              </a:rPr>
              <a:t>require the Alabama Department of Environmental Management to issue recycle credits to persons producing new products or energy sources using recyclable materials.</a:t>
            </a:r>
          </a:p>
          <a:p>
            <a:pPr marL="1200150" lvl="3" indent="-285750">
              <a:buFont typeface="Arial" panose="020B0604020202020204" pitchFamily="34" charset="0"/>
              <a:buChar char="•"/>
              <a:defRPr/>
            </a:pPr>
            <a:r>
              <a:rPr lang="en-US" sz="1650" dirty="0">
                <a:latin typeface="Times New Roman" panose="02020603050405020304" pitchFamily="18" charset="0"/>
                <a:cs typeface="Times New Roman" panose="02020603050405020304" pitchFamily="18" charset="0"/>
              </a:rPr>
              <a:t>require the Alabama Department of Revenue to accept these credits in lieu of solid waste disposal fees.</a:t>
            </a:r>
          </a:p>
          <a:p>
            <a:pPr marL="1200150" lvl="3" indent="-285750">
              <a:buFont typeface="Arial" panose="020B0604020202020204" pitchFamily="34" charset="0"/>
              <a:buChar char="•"/>
              <a:defRPr/>
            </a:pPr>
            <a:r>
              <a:rPr lang="en-US" sz="1650" dirty="0">
                <a:latin typeface="Times New Roman" panose="02020603050405020304" pitchFamily="18" charset="0"/>
                <a:cs typeface="Times New Roman" panose="02020603050405020304" pitchFamily="18" charset="0"/>
              </a:rPr>
              <a:t>authorize the transfer of these credits to other persons for a fee.</a:t>
            </a:r>
          </a:p>
          <a:p>
            <a:pPr marL="1200150" lvl="3" indent="-285750">
              <a:buFont typeface="Arial" panose="020B0604020202020204" pitchFamily="34" charset="0"/>
              <a:buChar char="•"/>
              <a:defRPr/>
            </a:pPr>
            <a:r>
              <a:rPr lang="en-US" sz="1650" dirty="0">
                <a:latin typeface="Times New Roman" panose="02020603050405020304" pitchFamily="18" charset="0"/>
                <a:cs typeface="Times New Roman" panose="02020603050405020304" pitchFamily="18" charset="0"/>
              </a:rPr>
              <a:t>establish civil penalties for falsifying certain information.</a:t>
            </a:r>
          </a:p>
          <a:p>
            <a:pPr marL="1200150" lvl="3" indent="-285750">
              <a:buFont typeface="Arial" panose="020B0604020202020204" pitchFamily="34" charset="0"/>
              <a:buChar char="•"/>
              <a:defRPr/>
            </a:pPr>
            <a:r>
              <a:rPr lang="en-US" sz="1650" dirty="0">
                <a:latin typeface="Times New Roman" panose="02020603050405020304" pitchFamily="18" charset="0"/>
                <a:cs typeface="Times New Roman" panose="02020603050405020304" pitchFamily="18" charset="0"/>
              </a:rPr>
              <a:t>direct specific disbursements of fees and penalties collected pursuant to this act.</a:t>
            </a:r>
          </a:p>
          <a:p>
            <a:pPr marL="1200150" lvl="3" indent="-285750">
              <a:buFont typeface="Arial" panose="020B0604020202020204" pitchFamily="34" charset="0"/>
              <a:buChar char="•"/>
              <a:defRPr/>
            </a:pPr>
            <a:r>
              <a:rPr lang="en-US" sz="1650" dirty="0">
                <a:latin typeface="Times New Roman" panose="02020603050405020304" pitchFamily="18" charset="0"/>
                <a:cs typeface="Times New Roman" panose="02020603050405020304" pitchFamily="18" charset="0"/>
              </a:rPr>
              <a:t>authorize the Alabama Department of Environmental Management to establish rules.</a:t>
            </a:r>
          </a:p>
          <a:p>
            <a:pPr marL="2857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endParaRPr lang="en-US" sz="165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984F6613-C116-9951-51D0-F469B579D041}"/>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69</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65792914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C193C6-44DA-7D5B-15E6-BE15BAB085B7}"/>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2B62AA44-DAD2-17CA-1D86-500D79F37D73}"/>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989189A7-29EC-5B29-F624-090DDF7F8E3C}"/>
              </a:ext>
            </a:extLst>
          </p:cNvPr>
          <p:cNvSpPr txBox="1">
            <a:spLocks noChangeArrowheads="1"/>
          </p:cNvSpPr>
          <p:nvPr/>
        </p:nvSpPr>
        <p:spPr bwMode="auto">
          <a:xfrm>
            <a:off x="704850" y="0"/>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3500" b="1" i="0" u="none" strike="noStrike" kern="1200" cap="none" spc="0" normalizeH="0" baseline="0" noProof="0" dirty="0">
                <a:ln>
                  <a:noFill/>
                </a:ln>
                <a:solidFill>
                  <a:srgbClr val="FFFFFF"/>
                </a:solidFill>
                <a:effectLst/>
                <a:uLnTx/>
                <a:uFillTx/>
                <a:latin typeface="Calibri" panose="020F0502020204030204" pitchFamily="34" charset="0"/>
                <a:ea typeface="ＭＳ Ｐゴシック" pitchFamily="1" charset="-128"/>
                <a:cs typeface="Calibri" panose="020F0502020204030204" pitchFamily="34" charset="0"/>
              </a:rPr>
              <a:t>Hurdles?</a:t>
            </a:r>
          </a:p>
        </p:txBody>
      </p:sp>
      <p:sp>
        <p:nvSpPr>
          <p:cNvPr id="6" name="Rectangle 16">
            <a:extLst>
              <a:ext uri="{FF2B5EF4-FFF2-40B4-BE49-F238E27FC236}">
                <a16:creationId xmlns:a16="http://schemas.microsoft.com/office/drawing/2014/main" id="{AD961384-EFC0-3583-4F0A-3267201EB137}"/>
              </a:ext>
            </a:extLst>
          </p:cNvPr>
          <p:cNvSpPr txBox="1">
            <a:spLocks noChangeArrowheads="1"/>
          </p:cNvSpPr>
          <p:nvPr/>
        </p:nvSpPr>
        <p:spPr bwMode="auto">
          <a:xfrm>
            <a:off x="1146085" y="1447800"/>
            <a:ext cx="7229475" cy="704088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dirty="0">
              <a:ln>
                <a:noFill/>
              </a:ln>
              <a:solidFill>
                <a:srgbClr val="444444"/>
              </a:solidFill>
              <a:effectLst/>
              <a:uLnTx/>
              <a:uFillTx/>
              <a:latin typeface="Calibri" panose="020F0502020204030204" pitchFamily="34" charset="0"/>
              <a:ea typeface="ＭＳ Ｐゴシック" pitchFamily="1" charset="-128"/>
              <a:cs typeface="Calibri" panose="020F0502020204030204" pitchFamily="34" charset="0"/>
            </a:endParaRPr>
          </a:p>
          <a:p>
            <a:pPr marL="0" marR="0" lvl="1"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dirty="0">
              <a:ln>
                <a:noFill/>
              </a:ln>
              <a:solidFill>
                <a:srgbClr val="444444"/>
              </a:solidFill>
              <a:effectLst/>
              <a:uLnTx/>
              <a:uFillTx/>
              <a:latin typeface="Arial" pitchFamily="34" charset="0"/>
              <a:ea typeface="ＭＳ Ｐゴシック" pitchFamily="1" charset="-128"/>
              <a:cs typeface="Arial" pitchFamily="34" charset="0"/>
            </a:endParaRPr>
          </a:p>
        </p:txBody>
      </p:sp>
      <p:sp>
        <p:nvSpPr>
          <p:cNvPr id="8" name="Rectangle 3">
            <a:extLst>
              <a:ext uri="{FF2B5EF4-FFF2-40B4-BE49-F238E27FC236}">
                <a16:creationId xmlns:a16="http://schemas.microsoft.com/office/drawing/2014/main" id="{1452EB06-BF5F-F12B-C9AF-04549AC9C054}"/>
              </a:ext>
            </a:extLst>
          </p:cNvPr>
          <p:cNvSpPr>
            <a:spLocks noChangeArrowheads="1"/>
          </p:cNvSpPr>
          <p:nvPr/>
        </p:nvSpPr>
        <p:spPr bwMode="auto">
          <a:xfrm>
            <a:off x="304800" y="3024117"/>
            <a:ext cx="8534400" cy="49244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80880" tIns="0" rIns="0" bIns="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pPr>
            <a:endParaRPr lang="en-US" altLang="en-US" sz="1600" dirty="0">
              <a:solidFill>
                <a:srgbClr val="444444"/>
              </a:solidFill>
              <a:latin typeface="freight-sans-pro"/>
            </a:endParaRPr>
          </a:p>
          <a:p>
            <a:pPr marL="0" marR="0" lvl="0" indent="0" algn="l" defTabSz="914400" rtl="0" eaLnBrk="0" fontAlgn="base" latinLnBrk="0" hangingPunct="0">
              <a:lnSpc>
                <a:spcPct val="100000"/>
              </a:lnSpc>
              <a:spcBef>
                <a:spcPct val="0"/>
              </a:spcBef>
              <a:spcAft>
                <a:spcPct val="0"/>
              </a:spcAft>
              <a:buClrTx/>
              <a:buSzTx/>
              <a:tabLst/>
            </a:pPr>
            <a:endParaRPr kumimoji="0" lang="en-US" altLang="en-US" sz="1600" b="0" i="0" u="none" strike="noStrike" cap="none" normalizeH="0" dirty="0">
              <a:ln>
                <a:noFill/>
              </a:ln>
              <a:solidFill>
                <a:srgbClr val="444444"/>
              </a:solidFill>
              <a:effectLst/>
              <a:latin typeface="freight-sans-pro"/>
            </a:endParaRPr>
          </a:p>
        </p:txBody>
      </p:sp>
      <p:sp>
        <p:nvSpPr>
          <p:cNvPr id="2" name="TextBox 1">
            <a:extLst>
              <a:ext uri="{FF2B5EF4-FFF2-40B4-BE49-F238E27FC236}">
                <a16:creationId xmlns:a16="http://schemas.microsoft.com/office/drawing/2014/main" id="{D02E57C0-1DC5-5D14-9997-2B717C8757A9}"/>
              </a:ext>
            </a:extLst>
          </p:cNvPr>
          <p:cNvSpPr txBox="1"/>
          <p:nvPr/>
        </p:nvSpPr>
        <p:spPr>
          <a:xfrm>
            <a:off x="704850" y="1793010"/>
            <a:ext cx="8286750" cy="2462213"/>
          </a:xfrm>
          <a:prstGeom prst="rect">
            <a:avLst/>
          </a:prstGeom>
          <a:noFill/>
        </p:spPr>
        <p:txBody>
          <a:bodyPr wrap="square" rtlCol="0">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2200" b="0" i="0" dirty="0">
                <a:solidFill>
                  <a:srgbClr val="444444"/>
                </a:solidFill>
                <a:effectLst/>
                <a:latin typeface="Times New Roman" panose="02020603050405020304" pitchFamily="18" charset="0"/>
                <a:cs typeface="Times New Roman" panose="02020603050405020304" pitchFamily="18" charset="0"/>
              </a:rPr>
              <a:t>Rulemaking is a time intensive process/including reconsideration of rules.</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2200" dirty="0">
                <a:solidFill>
                  <a:srgbClr val="444444"/>
                </a:solidFill>
                <a:latin typeface="Times New Roman" panose="02020603050405020304" pitchFamily="18" charset="0"/>
                <a:cs typeface="Times New Roman" panose="02020603050405020304" pitchFamily="18" charset="0"/>
              </a:rPr>
              <a:t>Logical/reasoned explanation must be provided to support revisions/reversed course.</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2200" b="0" i="0" dirty="0">
                <a:solidFill>
                  <a:srgbClr val="444444"/>
                </a:solidFill>
                <a:effectLst/>
                <a:latin typeface="Times New Roman" panose="02020603050405020304" pitchFamily="18" charset="0"/>
                <a:cs typeface="Times New Roman" panose="02020603050405020304" pitchFamily="18" charset="0"/>
              </a:rPr>
              <a:t>Federal Agency’s (</a:t>
            </a:r>
            <a:r>
              <a:rPr lang="en-US" sz="2200" dirty="0">
                <a:solidFill>
                  <a:srgbClr val="444444"/>
                </a:solidFill>
                <a:latin typeface="Times New Roman" panose="02020603050405020304" pitchFamily="18" charset="0"/>
                <a:cs typeface="Times New Roman" panose="02020603050405020304" pitchFamily="18" charset="0"/>
              </a:rPr>
              <a:t>EPA) power to unilaterally stay a final rule is limited.</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2200" b="0" i="0" dirty="0">
                <a:solidFill>
                  <a:srgbClr val="444444"/>
                </a:solidFill>
                <a:effectLst/>
                <a:latin typeface="Times New Roman" panose="02020603050405020304" pitchFamily="18" charset="0"/>
                <a:cs typeface="Times New Roman" panose="02020603050405020304" pitchFamily="18" charset="0"/>
              </a:rPr>
              <a:t>Risks if EPA enforcement discretion relied on </a:t>
            </a:r>
            <a:r>
              <a:rPr lang="en-US" sz="2200" dirty="0">
                <a:solidFill>
                  <a:srgbClr val="444444"/>
                </a:solidFill>
                <a:latin typeface="Times New Roman" panose="02020603050405020304" pitchFamily="18" charset="0"/>
                <a:cs typeface="Times New Roman" panose="02020603050405020304" pitchFamily="18" charset="0"/>
              </a:rPr>
              <a:t>(citizen suits, etc.)?</a:t>
            </a:r>
            <a:r>
              <a:rPr lang="en-US" sz="2200" b="0" i="0" dirty="0">
                <a:solidFill>
                  <a:srgbClr val="444444"/>
                </a:solidFill>
                <a:effectLst/>
                <a:latin typeface="Times New Roman" panose="02020603050405020304" pitchFamily="18" charset="0"/>
                <a:cs typeface="Times New Roman" panose="02020603050405020304" pitchFamily="18" charset="0"/>
              </a:rPr>
              <a:t> </a:t>
            </a:r>
            <a:endParaRPr lang="en-US" sz="2200" dirty="0"/>
          </a:p>
        </p:txBody>
      </p:sp>
    </p:spTree>
    <p:extLst>
      <p:ext uri="{BB962C8B-B14F-4D97-AF65-F5344CB8AC3E}">
        <p14:creationId xmlns:p14="http://schemas.microsoft.com/office/powerpoint/2010/main" val="2569711254"/>
      </p:ext>
    </p:extLst>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DBF1B-EE19-8C56-9C9F-65666CFA2951}"/>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A3CE0A8F-A541-1C77-AF47-0E6AC3BB458A}"/>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372EF934-ED8E-87B3-FEF1-637E10803536}"/>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Cannabis Vape Cartridges: Michigan Considering Proposed Rule</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43E67F2F-9266-FA9A-146B-EF7C3DF1F885}"/>
              </a:ext>
            </a:extLst>
          </p:cNvPr>
          <p:cNvSpPr txBox="1">
            <a:spLocks noChangeArrowheads="1"/>
          </p:cNvSpPr>
          <p:nvPr/>
        </p:nvSpPr>
        <p:spPr bwMode="auto">
          <a:xfrm>
            <a:off x="609600" y="1676400"/>
            <a:ext cx="82296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2200" b="0" i="0" dirty="0">
                <a:solidFill>
                  <a:srgbClr val="444444"/>
                </a:solidFill>
                <a:effectLst/>
                <a:latin typeface="Times New Roman" panose="02020603050405020304" pitchFamily="18" charset="0"/>
                <a:cs typeface="Times New Roman" panose="02020603050405020304" pitchFamily="18" charset="0"/>
              </a:rPr>
              <a:t>Licensed cannabis businesses can accept spent vape cartridges and recycle them as they address remaining perceptible marijuana concentrations. </a:t>
            </a:r>
          </a:p>
          <a:p>
            <a:pPr marL="0" marR="0" lvl="1" algn="l" defTabSz="914400" rtl="0" eaLnBrk="0" fontAlgn="base" latinLnBrk="0" hangingPunct="0">
              <a:lnSpc>
                <a:spcPct val="100000"/>
              </a:lnSpc>
              <a:spcBef>
                <a:spcPct val="0"/>
              </a:spcBef>
              <a:spcAft>
                <a:spcPct val="0"/>
              </a:spcAft>
              <a:buClrTx/>
              <a:buSzTx/>
              <a:defRPr/>
            </a:pPr>
            <a:endParaRPr lang="en-US" sz="22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2200" dirty="0">
                <a:solidFill>
                  <a:srgbClr val="444444"/>
                </a:solidFill>
                <a:latin typeface="Times New Roman" panose="02020603050405020304" pitchFamily="18" charset="0"/>
                <a:cs typeface="Times New Roman" panose="02020603050405020304" pitchFamily="18" charset="0"/>
              </a:rPr>
              <a:t>One of the first states to explicitly authorize cannabis to recycle vape products.</a:t>
            </a:r>
          </a:p>
          <a:p>
            <a:pPr marL="0" marR="0" lvl="1" algn="l" defTabSz="914400" rtl="0" eaLnBrk="0" fontAlgn="base" latinLnBrk="0" hangingPunct="0">
              <a:lnSpc>
                <a:spcPct val="100000"/>
              </a:lnSpc>
              <a:spcBef>
                <a:spcPct val="0"/>
              </a:spcBef>
              <a:spcAft>
                <a:spcPct val="0"/>
              </a:spcAft>
              <a:buClrTx/>
              <a:buSzTx/>
              <a:defRPr/>
            </a:pPr>
            <a:endParaRPr lang="en-US" sz="2200" b="0" i="0" dirty="0">
              <a:solidFill>
                <a:srgbClr val="444444"/>
              </a:solidFill>
              <a:effectLst/>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2200" dirty="0">
                <a:solidFill>
                  <a:srgbClr val="444444"/>
                </a:solidFill>
                <a:latin typeface="Times New Roman" panose="02020603050405020304" pitchFamily="18" charset="0"/>
                <a:cs typeface="Times New Roman" panose="02020603050405020304" pitchFamily="18" charset="0"/>
              </a:rPr>
              <a:t>Expanding popularity of single use cannabis lithium batteries, other problematic parts.</a:t>
            </a:r>
            <a:endParaRPr lang="en-US" sz="2200" b="0" i="0" dirty="0">
              <a:solidFill>
                <a:srgbClr val="444444"/>
              </a:solidFill>
              <a:effectLst/>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endParaRPr lang="en-US" sz="1700" dirty="0">
              <a:solidFill>
                <a:srgbClr val="444444"/>
              </a:solidFill>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779C9429-E2F1-5C01-28F4-7FA25FC8108A}"/>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70</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559027893"/>
      </p:ext>
    </p:extLst>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65C04D-9140-BAB1-67F3-EB7216B35EB2}"/>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5E3A2392-A733-0379-5675-AAA597993A5A}"/>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CD41C8D2-5DDB-C354-EA4B-AAFBDB072B93}"/>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Analysis of MSW Landfill Tipping Fees/2023: Environmental Research &amp; Education Foundation Report</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D12658CC-D246-BACB-D70D-50FFC25C8284}"/>
              </a:ext>
            </a:extLst>
          </p:cNvPr>
          <p:cNvSpPr txBox="1">
            <a:spLocks noChangeArrowheads="1"/>
          </p:cNvSpPr>
          <p:nvPr/>
        </p:nvSpPr>
        <p:spPr bwMode="auto">
          <a:xfrm>
            <a:off x="609600" y="1385978"/>
            <a:ext cx="82296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600" b="0" i="0" dirty="0">
                <a:solidFill>
                  <a:srgbClr val="444444"/>
                </a:solidFill>
                <a:effectLst/>
                <a:latin typeface="Times New Roman" panose="02020603050405020304" pitchFamily="18" charset="0"/>
                <a:cs typeface="Times New Roman" panose="02020603050405020304" pitchFamily="18" charset="0"/>
              </a:rPr>
              <a:t>The Environmental Research &amp; Education Foundation has released its annual report titled:</a:t>
            </a:r>
          </a:p>
          <a:p>
            <a:pPr marL="0" marR="0" lvl="1" algn="l" defTabSz="914400" rtl="0" eaLnBrk="0" fontAlgn="base" latinLnBrk="0" hangingPunct="0">
              <a:lnSpc>
                <a:spcPct val="100000"/>
              </a:lnSpc>
              <a:spcBef>
                <a:spcPct val="0"/>
              </a:spcBef>
              <a:spcAft>
                <a:spcPct val="0"/>
              </a:spcAft>
              <a:buClrTx/>
              <a:buSzTx/>
              <a:defRPr/>
            </a:pPr>
            <a:endParaRPr lang="en-US" sz="1600" b="0" i="0" dirty="0">
              <a:solidFill>
                <a:srgbClr val="444444"/>
              </a:solidFill>
              <a:effectLst/>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Analysis of MSW Landfill Tipping Fees – 2023.</a:t>
            </a:r>
          </a:p>
          <a:p>
            <a:pPr marL="2857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endParaRPr lang="en-US" sz="16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00" b="0" i="0" dirty="0">
                <a:solidFill>
                  <a:srgbClr val="444444"/>
                </a:solidFill>
                <a:effectLst/>
                <a:latin typeface="Times New Roman" panose="02020603050405020304" pitchFamily="18" charset="0"/>
                <a:cs typeface="Times New Roman" panose="02020603050405020304" pitchFamily="18" charset="0"/>
              </a:rPr>
              <a:t>The Report undertakes the analysis of Municipal Solid Waste (“MSW”) landfill tipping fees in the United States.</a:t>
            </a:r>
          </a:p>
          <a:p>
            <a:pPr marL="0" marR="0" lvl="1" algn="l" defTabSz="914400" rtl="0" eaLnBrk="0" fontAlgn="base" latinLnBrk="0" hangingPunct="0">
              <a:lnSpc>
                <a:spcPct val="100000"/>
              </a:lnSpc>
              <a:spcBef>
                <a:spcPct val="0"/>
              </a:spcBef>
              <a:spcAft>
                <a:spcPct val="0"/>
              </a:spcAft>
              <a:buClrTx/>
              <a:buSzTx/>
              <a:defRPr/>
            </a:pPr>
            <a:endParaRPr lang="en-US" sz="16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00" dirty="0">
                <a:latin typeface="Times New Roman" panose="02020603050405020304" pitchFamily="18" charset="0"/>
                <a:cs typeface="Times New Roman" panose="02020603050405020304" pitchFamily="18" charset="0"/>
              </a:rPr>
              <a:t>National trends described in this Report include:</a:t>
            </a: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The unweighted average tip fee decreased to $56.80 in 2023, marking a 3% decline from the previous year’s $58.47.</a:t>
            </a:r>
          </a:p>
          <a:p>
            <a:pPr marL="1200150" lvl="3" indent="-285750">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Similarly, the ton-weighted average tip fee saw a slight decrease to $57.63, down from $57.73 in 2022.</a:t>
            </a:r>
          </a:p>
          <a:p>
            <a:pPr marL="1200150" lvl="3" indent="-285750">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This decrease marks the first reduction in average tip fees since 2020, following two years of increases.</a:t>
            </a:r>
          </a:p>
          <a:p>
            <a:pPr marL="1200150" lvl="3" indent="-285750">
              <a:buFont typeface="Arial" panose="020B0604020202020204" pitchFamily="34" charset="0"/>
              <a:buChar char="•"/>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The Report places Arkansas in the “Southeast Region”. </a:t>
            </a:r>
          </a:p>
          <a:p>
            <a:pPr marL="0" lvl="1">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Average tipping fee in this region decreased by $1.56. </a:t>
            </a:r>
          </a:p>
          <a:p>
            <a:pPr marL="0" lvl="1">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This is stated to constitute $43.18.</a:t>
            </a:r>
          </a:p>
        </p:txBody>
      </p:sp>
      <p:sp>
        <p:nvSpPr>
          <p:cNvPr id="2" name="Slide Number Placeholder 1">
            <a:extLst>
              <a:ext uri="{FF2B5EF4-FFF2-40B4-BE49-F238E27FC236}">
                <a16:creationId xmlns:a16="http://schemas.microsoft.com/office/drawing/2014/main" id="{02DA6B5E-5018-DA4C-BCCC-E43BEB64BD49}"/>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71</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011210776"/>
      </p:ext>
    </p:extLst>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97A14B-BF0C-FE9D-05C6-50C1BA2FC4E8}"/>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812803B3-606F-5B70-5819-90AA2730BFCC}"/>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AB5879FC-1520-965D-3947-73D25C8F9A9D}"/>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Environmental Assessment/Service Contract: Federal Court Addresses Scope of Indemnity for Alleged Negligence</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4A02A6A5-014A-98B5-7F94-E23DBECD66A4}"/>
              </a:ext>
            </a:extLst>
          </p:cNvPr>
          <p:cNvSpPr txBox="1">
            <a:spLocks noChangeArrowheads="1"/>
          </p:cNvSpPr>
          <p:nvPr/>
        </p:nvSpPr>
        <p:spPr bwMode="auto">
          <a:xfrm>
            <a:off x="800100" y="1385978"/>
            <a:ext cx="7543800" cy="5319622"/>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400" b="0" i="0" dirty="0">
                <a:solidFill>
                  <a:srgbClr val="444444"/>
                </a:solidFill>
                <a:effectLst/>
                <a:latin typeface="Times New Roman" panose="02020603050405020304" pitchFamily="18" charset="0"/>
                <a:cs typeface="Times New Roman" panose="02020603050405020304" pitchFamily="18" charset="0"/>
              </a:rPr>
              <a:t>The District Court of Maryland in an April 9th Opinion addressed an issue involving a contract dispute stemming from an environmental assessment.</a:t>
            </a:r>
          </a:p>
          <a:p>
            <a:pPr marL="0" marR="0" lvl="1" algn="l" defTabSz="914400" rtl="0" eaLnBrk="0" fontAlgn="base" latinLnBrk="0" hangingPunct="0">
              <a:lnSpc>
                <a:spcPct val="100000"/>
              </a:lnSpc>
              <a:spcBef>
                <a:spcPct val="0"/>
              </a:spcBef>
              <a:spcAft>
                <a:spcPct val="0"/>
              </a:spcAft>
              <a:buClrTx/>
              <a:buSzTx/>
              <a:defRPr/>
            </a:pPr>
            <a:endParaRPr lang="en-US" sz="14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400" b="0" i="0" dirty="0">
                <a:solidFill>
                  <a:srgbClr val="444444"/>
                </a:solidFill>
                <a:effectLst/>
                <a:latin typeface="Times New Roman" panose="02020603050405020304" pitchFamily="18" charset="0"/>
                <a:cs typeface="Times New Roman" panose="02020603050405020304" pitchFamily="18" charset="0"/>
              </a:rPr>
              <a:t>DC Water sought to construct a Fleet Maintenance Facility. </a:t>
            </a:r>
          </a:p>
          <a:p>
            <a:pPr marL="0" marR="0" lvl="1" algn="l" defTabSz="914400" rtl="0" eaLnBrk="0" fontAlgn="base" latinLnBrk="0" hangingPunct="0">
              <a:lnSpc>
                <a:spcPct val="100000"/>
              </a:lnSpc>
              <a:spcBef>
                <a:spcPct val="0"/>
              </a:spcBef>
              <a:spcAft>
                <a:spcPct val="0"/>
              </a:spcAft>
              <a:buClrTx/>
              <a:buSzTx/>
              <a:defRPr/>
            </a:pPr>
            <a:endParaRPr lang="en-US" sz="14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400" b="0" i="0" dirty="0">
                <a:solidFill>
                  <a:srgbClr val="444444"/>
                </a:solidFill>
                <a:effectLst/>
                <a:latin typeface="Times New Roman" panose="02020603050405020304" pitchFamily="18" charset="0"/>
                <a:cs typeface="Times New Roman" panose="02020603050405020304" pitchFamily="18" charset="0"/>
              </a:rPr>
              <a:t>Samaha Associates was hired to conduct architectural and engineering related services on a potential land purchase and construction project that DC Water was considering undertaking. </a:t>
            </a:r>
          </a:p>
          <a:p>
            <a:pPr marL="0" marR="0" lvl="1" algn="l" defTabSz="914400" rtl="0" eaLnBrk="0" fontAlgn="base" latinLnBrk="0" hangingPunct="0">
              <a:lnSpc>
                <a:spcPct val="100000"/>
              </a:lnSpc>
              <a:spcBef>
                <a:spcPct val="0"/>
              </a:spcBef>
              <a:spcAft>
                <a:spcPct val="0"/>
              </a:spcAft>
              <a:buClrTx/>
              <a:buSzTx/>
              <a:defRPr/>
            </a:pPr>
            <a:endParaRPr lang="en-US" sz="14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400" b="0" i="0" dirty="0">
                <a:solidFill>
                  <a:srgbClr val="444444"/>
                </a:solidFill>
                <a:effectLst/>
                <a:latin typeface="Times New Roman" panose="02020603050405020304" pitchFamily="18" charset="0"/>
                <a:cs typeface="Times New Roman" panose="02020603050405020304" pitchFamily="18" charset="0"/>
              </a:rPr>
              <a:t>Under this agreement Samaha was responsible for conducting a Phase I Environmental Assessment on the project site property.</a:t>
            </a:r>
          </a:p>
          <a:p>
            <a:pPr marL="0" marR="0" lvl="1" algn="l" defTabSz="914400" rtl="0" eaLnBrk="0" fontAlgn="base" latinLnBrk="0" hangingPunct="0">
              <a:lnSpc>
                <a:spcPct val="100000"/>
              </a:lnSpc>
              <a:spcBef>
                <a:spcPct val="0"/>
              </a:spcBef>
              <a:spcAft>
                <a:spcPct val="0"/>
              </a:spcAft>
              <a:buClrTx/>
              <a:buSzTx/>
              <a:defRPr/>
            </a:pPr>
            <a:endParaRPr lang="en-US" sz="14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400" b="0" i="0" dirty="0">
                <a:solidFill>
                  <a:srgbClr val="444444"/>
                </a:solidFill>
                <a:effectLst/>
                <a:latin typeface="Times New Roman" panose="02020603050405020304" pitchFamily="18" charset="0"/>
                <a:cs typeface="Times New Roman" panose="02020603050405020304" pitchFamily="18" charset="0"/>
              </a:rPr>
              <a:t>Samaha subcontracted the Phase I out to </a:t>
            </a:r>
            <a:r>
              <a:rPr lang="en-US" sz="1400" b="0" i="0" dirty="0" err="1">
                <a:solidFill>
                  <a:srgbClr val="444444"/>
                </a:solidFill>
                <a:effectLst/>
                <a:latin typeface="Times New Roman" panose="02020603050405020304" pitchFamily="18" charset="0"/>
                <a:cs typeface="Times New Roman" panose="02020603050405020304" pitchFamily="18" charset="0"/>
              </a:rPr>
              <a:t>Adtek</a:t>
            </a:r>
            <a:r>
              <a:rPr lang="en-US" sz="1400" b="0" i="0" dirty="0">
                <a:solidFill>
                  <a:srgbClr val="444444"/>
                </a:solidFill>
                <a:effectLst/>
                <a:latin typeface="Times New Roman" panose="02020603050405020304" pitchFamily="18" charset="0"/>
                <a:cs typeface="Times New Roman" panose="02020603050405020304" pitchFamily="18" charset="0"/>
              </a:rPr>
              <a:t> Engineers, Inc. </a:t>
            </a:r>
            <a:r>
              <a:rPr lang="en-US" sz="1400" b="0" i="0" dirty="0" err="1">
                <a:solidFill>
                  <a:srgbClr val="444444"/>
                </a:solidFill>
                <a:effectLst/>
                <a:latin typeface="Times New Roman" panose="02020603050405020304" pitchFamily="18" charset="0"/>
                <a:cs typeface="Times New Roman" panose="02020603050405020304" pitchFamily="18" charset="0"/>
              </a:rPr>
              <a:t>Adtek</a:t>
            </a:r>
            <a:r>
              <a:rPr lang="en-US" sz="1400" b="0" i="0" dirty="0">
                <a:solidFill>
                  <a:srgbClr val="444444"/>
                </a:solidFill>
                <a:effectLst/>
                <a:latin typeface="Times New Roman" panose="02020603050405020304" pitchFamily="18" charset="0"/>
                <a:cs typeface="Times New Roman" panose="02020603050405020304" pitchFamily="18" charset="0"/>
              </a:rPr>
              <a:t> subsequently subcontracted the Phase I out to ECS Mid-Atlantic, LLC.</a:t>
            </a:r>
          </a:p>
          <a:p>
            <a:pPr marL="0" marR="0" lvl="1" algn="l" defTabSz="914400" rtl="0" eaLnBrk="0" fontAlgn="base" latinLnBrk="0" hangingPunct="0">
              <a:lnSpc>
                <a:spcPct val="100000"/>
              </a:lnSpc>
              <a:spcBef>
                <a:spcPct val="0"/>
              </a:spcBef>
              <a:spcAft>
                <a:spcPct val="0"/>
              </a:spcAft>
              <a:buClrTx/>
              <a:buSzTx/>
              <a:defRPr/>
            </a:pPr>
            <a:endParaRPr lang="en-US" sz="14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400" dirty="0">
                <a:latin typeface="Times New Roman" panose="02020603050405020304" pitchFamily="18" charset="0"/>
                <a:cs typeface="Times New Roman" panose="02020603050405020304" pitchFamily="18" charset="0"/>
              </a:rPr>
              <a:t>CS performed the assessment and issued a report to DC Water which stated that ECS found no evidence of recognized environmental conditions in connection with the property.</a:t>
            </a:r>
          </a:p>
          <a:p>
            <a:pPr marL="0" marR="0" lvl="1" algn="l" defTabSz="914400" rtl="0" eaLnBrk="0" fontAlgn="base" latinLnBrk="0" hangingPunct="0">
              <a:lnSpc>
                <a:spcPct val="100000"/>
              </a:lnSpc>
              <a:spcBef>
                <a:spcPct val="0"/>
              </a:spcBef>
              <a:spcAft>
                <a:spcPct val="0"/>
              </a:spcAft>
              <a:buClrTx/>
              <a:buSzTx/>
              <a:defRPr/>
            </a:pPr>
            <a:endParaRPr lang="en-US" sz="14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400" dirty="0">
                <a:latin typeface="Times New Roman" panose="02020603050405020304" pitchFamily="18" charset="0"/>
                <a:cs typeface="Times New Roman" panose="02020603050405020304" pitchFamily="18" charset="0"/>
              </a:rPr>
              <a:t>Relying on the ECS report, DC Water purchased the property and began performing construction and site work. </a:t>
            </a:r>
          </a:p>
          <a:p>
            <a:pPr marL="0" marR="0" lvl="1" algn="l" defTabSz="914400" rtl="0" eaLnBrk="0" fontAlgn="base" latinLnBrk="0" hangingPunct="0">
              <a:lnSpc>
                <a:spcPct val="100000"/>
              </a:lnSpc>
              <a:spcBef>
                <a:spcPct val="0"/>
              </a:spcBef>
              <a:spcAft>
                <a:spcPct val="0"/>
              </a:spcAft>
              <a:buClrTx/>
              <a:buSzTx/>
              <a:defRPr/>
            </a:pPr>
            <a:endParaRPr lang="en-US" sz="14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400" dirty="0">
                <a:latin typeface="Times New Roman" panose="02020603050405020304" pitchFamily="18" charset="0"/>
                <a:cs typeface="Times New Roman" panose="02020603050405020304" pitchFamily="18" charset="0"/>
              </a:rPr>
              <a:t>DC Water subsequently encountered environmental conditions that disrupted the work and required remediation. </a:t>
            </a:r>
          </a:p>
          <a:p>
            <a:pPr marL="0" marR="0" lvl="1" algn="l" defTabSz="914400" rtl="0" eaLnBrk="0" fontAlgn="base" latinLnBrk="0" hangingPunct="0">
              <a:lnSpc>
                <a:spcPct val="100000"/>
              </a:lnSpc>
              <a:spcBef>
                <a:spcPct val="0"/>
              </a:spcBef>
              <a:spcAft>
                <a:spcPct val="0"/>
              </a:spcAft>
              <a:buClrTx/>
              <a:buSzTx/>
              <a:defRPr/>
            </a:pPr>
            <a:endParaRPr lang="en-US" sz="14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400" dirty="0">
                <a:latin typeface="Times New Roman" panose="02020603050405020304" pitchFamily="18" charset="0"/>
                <a:cs typeface="Times New Roman" panose="02020603050405020304" pitchFamily="18" charset="0"/>
              </a:rPr>
              <a:t>This resulted in significant damages to DC Water’s project.</a:t>
            </a:r>
          </a:p>
        </p:txBody>
      </p:sp>
      <p:sp>
        <p:nvSpPr>
          <p:cNvPr id="2" name="Slide Number Placeholder 1">
            <a:extLst>
              <a:ext uri="{FF2B5EF4-FFF2-40B4-BE49-F238E27FC236}">
                <a16:creationId xmlns:a16="http://schemas.microsoft.com/office/drawing/2014/main" id="{13E9C43B-C8F0-A30D-DC97-B5676F97F066}"/>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72</a:t>
            </a:fld>
            <a:endParaRPr kumimoji="0" lang="en-US" sz="1400" b="0" i="0" u="none" strike="noStrike" kern="1200" cap="none" spc="0" normalizeH="0" baseline="0" noProof="0" dirty="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581775673"/>
      </p:ext>
    </p:extLst>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F5A095-E7E1-4CA2-AD7D-625012CA598D}"/>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91AA9EBD-EF74-5A28-3CE3-68A9A54E3731}"/>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26A1B928-2E70-B58A-66A3-60953770F55E}"/>
              </a:ext>
            </a:extLst>
          </p:cNvPr>
          <p:cNvSpPr txBox="1">
            <a:spLocks noChangeArrowheads="1"/>
          </p:cNvSpPr>
          <p:nvPr/>
        </p:nvSpPr>
        <p:spPr bwMode="auto">
          <a:xfrm>
            <a:off x="609600" y="304800"/>
            <a:ext cx="7734300" cy="1081178"/>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Environmental Assessment/Service Contract: Federal Court Addresses Scope of Indemnity for Alleged Negligence</a:t>
            </a:r>
            <a:endParaRPr lang="en-US" sz="2200" b="1" i="0" cap="all" dirty="0">
              <a:solidFill>
                <a:schemeClr val="bg1"/>
              </a:solidFill>
              <a:effectLst/>
              <a:latin typeface="+mj-lt"/>
            </a:endParaRPr>
          </a:p>
          <a:p>
            <a:pPr algn="ctr"/>
            <a:endParaRPr lang="en-US" sz="3000" b="1" i="0" cap="all" dirty="0">
              <a:solidFill>
                <a:schemeClr val="bg1"/>
              </a:solidFill>
              <a:effectLst/>
              <a:latin typeface="+mj-lt"/>
            </a:endParaRPr>
          </a:p>
        </p:txBody>
      </p:sp>
      <p:sp>
        <p:nvSpPr>
          <p:cNvPr id="6" name="Rectangle 16">
            <a:extLst>
              <a:ext uri="{FF2B5EF4-FFF2-40B4-BE49-F238E27FC236}">
                <a16:creationId xmlns:a16="http://schemas.microsoft.com/office/drawing/2014/main" id="{4D86E4C0-31D2-0E03-2DA1-F6C0B9914F3D}"/>
              </a:ext>
            </a:extLst>
          </p:cNvPr>
          <p:cNvSpPr txBox="1">
            <a:spLocks noChangeArrowheads="1"/>
          </p:cNvSpPr>
          <p:nvPr/>
        </p:nvSpPr>
        <p:spPr bwMode="auto">
          <a:xfrm>
            <a:off x="685800" y="1385978"/>
            <a:ext cx="82677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600" b="0" i="0" dirty="0">
                <a:solidFill>
                  <a:srgbClr val="444444"/>
                </a:solidFill>
                <a:effectLst/>
                <a:latin typeface="Times New Roman" panose="02020603050405020304" pitchFamily="18" charset="0"/>
                <a:cs typeface="Times New Roman" panose="02020603050405020304" pitchFamily="18" charset="0"/>
              </a:rPr>
              <a:t>DC Water brought a suit against Samaha, </a:t>
            </a:r>
            <a:r>
              <a:rPr lang="en-US" sz="1600" b="0" i="0" dirty="0" err="1">
                <a:solidFill>
                  <a:srgbClr val="444444"/>
                </a:solidFill>
                <a:effectLst/>
                <a:latin typeface="Times New Roman" panose="02020603050405020304" pitchFamily="18" charset="0"/>
                <a:cs typeface="Times New Roman" panose="02020603050405020304" pitchFamily="18" charset="0"/>
              </a:rPr>
              <a:t>Adtek</a:t>
            </a:r>
            <a:r>
              <a:rPr lang="en-US" sz="1600" b="0" i="0" dirty="0">
                <a:solidFill>
                  <a:srgbClr val="444444"/>
                </a:solidFill>
                <a:effectLst/>
                <a:latin typeface="Times New Roman" panose="02020603050405020304" pitchFamily="18" charset="0"/>
                <a:cs typeface="Times New Roman" panose="02020603050405020304" pitchFamily="18" charset="0"/>
              </a:rPr>
              <a:t>, and ECS for damages incurred due to its reliance on ECS’s Phase I.</a:t>
            </a:r>
          </a:p>
          <a:p>
            <a:pPr marL="0" marR="0" lvl="1" algn="l" defTabSz="914400" rtl="0" eaLnBrk="0" fontAlgn="base" latinLnBrk="0" hangingPunct="0">
              <a:lnSpc>
                <a:spcPct val="100000"/>
              </a:lnSpc>
              <a:spcBef>
                <a:spcPct val="0"/>
              </a:spcBef>
              <a:spcAft>
                <a:spcPct val="0"/>
              </a:spcAft>
              <a:buClrTx/>
              <a:buSzTx/>
              <a:defRPr/>
            </a:pPr>
            <a:endParaRPr lang="en-US" sz="16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00" dirty="0">
                <a:latin typeface="Times New Roman" panose="02020603050405020304" pitchFamily="18" charset="0"/>
                <a:cs typeface="Times New Roman" panose="02020603050405020304" pitchFamily="18" charset="0"/>
              </a:rPr>
              <a:t>When </a:t>
            </a:r>
            <a:r>
              <a:rPr lang="en-US" sz="1600" dirty="0" err="1">
                <a:latin typeface="Times New Roman" panose="02020603050405020304" pitchFamily="18" charset="0"/>
                <a:cs typeface="Times New Roman" panose="02020603050405020304" pitchFamily="18" charset="0"/>
              </a:rPr>
              <a:t>Adtek</a:t>
            </a:r>
            <a:r>
              <a:rPr lang="en-US" sz="1600" dirty="0">
                <a:latin typeface="Times New Roman" panose="02020603050405020304" pitchFamily="18" charset="0"/>
                <a:cs typeface="Times New Roman" panose="02020603050405020304" pitchFamily="18" charset="0"/>
              </a:rPr>
              <a:t> was negotiating with ECS, the </a:t>
            </a:r>
            <a:r>
              <a:rPr lang="en-US" sz="1600" dirty="0" err="1">
                <a:latin typeface="Times New Roman" panose="02020603050405020304" pitchFamily="18" charset="0"/>
                <a:cs typeface="Times New Roman" panose="02020603050405020304" pitchFamily="18" charset="0"/>
              </a:rPr>
              <a:t>Adtek</a:t>
            </a:r>
            <a:r>
              <a:rPr lang="en-US" sz="1600" dirty="0">
                <a:latin typeface="Times New Roman" panose="02020603050405020304" pitchFamily="18" charset="0"/>
                <a:cs typeface="Times New Roman" panose="02020603050405020304" pitchFamily="18" charset="0"/>
              </a:rPr>
              <a:t> representative altered a portion of the “Terms and Conditions” included in the ECS’s contract proposal. The </a:t>
            </a:r>
            <a:r>
              <a:rPr lang="en-US" sz="1600" dirty="0" err="1">
                <a:latin typeface="Times New Roman" panose="02020603050405020304" pitchFamily="18" charset="0"/>
                <a:cs typeface="Times New Roman" panose="02020603050405020304" pitchFamily="18" charset="0"/>
              </a:rPr>
              <a:t>Adtek</a:t>
            </a:r>
            <a:r>
              <a:rPr lang="en-US" sz="1600" dirty="0">
                <a:latin typeface="Times New Roman" panose="02020603050405020304" pitchFamily="18" charset="0"/>
                <a:cs typeface="Times New Roman" panose="02020603050405020304" pitchFamily="18" charset="0"/>
              </a:rPr>
              <a:t> representative inserted language that read:</a:t>
            </a:r>
          </a:p>
          <a:p>
            <a:pPr marL="1200150" lvl="3" indent="-285750">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“The Terms and Conditions with </a:t>
            </a:r>
            <a:r>
              <a:rPr lang="en-US" sz="1600" dirty="0" err="1">
                <a:latin typeface="Times New Roman" panose="02020603050405020304" pitchFamily="18" charset="0"/>
                <a:cs typeface="Times New Roman" panose="02020603050405020304" pitchFamily="18" charset="0"/>
              </a:rPr>
              <a:t>Adtek’s</a:t>
            </a:r>
            <a:r>
              <a:rPr lang="en-US" sz="1600" dirty="0">
                <a:latin typeface="Times New Roman" panose="02020603050405020304" pitchFamily="18" charset="0"/>
                <a:cs typeface="Times New Roman" panose="02020603050405020304" pitchFamily="18" charset="0"/>
              </a:rPr>
              <a:t> client shall apply to this agreement.”</a:t>
            </a:r>
          </a:p>
          <a:p>
            <a:pPr marL="1200150" lvl="3" indent="-285750">
              <a:buFont typeface="Arial" panose="020B0604020202020204" pitchFamily="34" charset="0"/>
              <a:buChar char="•"/>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err="1">
                <a:latin typeface="Times New Roman" panose="02020603050405020304" pitchFamily="18" charset="0"/>
                <a:cs typeface="Times New Roman" panose="02020603050405020304" pitchFamily="18" charset="0"/>
              </a:rPr>
              <a:t>Adtek</a:t>
            </a:r>
            <a:r>
              <a:rPr lang="en-US" sz="1600" dirty="0">
                <a:latin typeface="Times New Roman" panose="02020603050405020304" pitchFamily="18" charset="0"/>
                <a:cs typeface="Times New Roman" panose="02020603050405020304" pitchFamily="18" charset="0"/>
              </a:rPr>
              <a:t> was attempting to have the </a:t>
            </a:r>
            <a:r>
              <a:rPr lang="en-US" sz="1600" dirty="0" err="1">
                <a:latin typeface="Times New Roman" panose="02020603050405020304" pitchFamily="18" charset="0"/>
                <a:cs typeface="Times New Roman" panose="02020603050405020304" pitchFamily="18" charset="0"/>
              </a:rPr>
              <a:t>Adtek</a:t>
            </a:r>
            <a:r>
              <a:rPr lang="en-US" sz="1600" dirty="0">
                <a:latin typeface="Times New Roman" panose="02020603050405020304" pitchFamily="18" charset="0"/>
                <a:cs typeface="Times New Roman" panose="02020603050405020304" pitchFamily="18" charset="0"/>
              </a:rPr>
              <a:t>/ECS contract incorporated and adopted into the “Terms and Conditions” of the Samaha/</a:t>
            </a:r>
            <a:r>
              <a:rPr lang="en-US" sz="1600" dirty="0" err="1">
                <a:latin typeface="Times New Roman" panose="02020603050405020304" pitchFamily="18" charset="0"/>
                <a:cs typeface="Times New Roman" panose="02020603050405020304" pitchFamily="18" charset="0"/>
              </a:rPr>
              <a:t>Adtek</a:t>
            </a:r>
            <a:r>
              <a:rPr lang="en-US" sz="1600" dirty="0">
                <a:latin typeface="Times New Roman" panose="02020603050405020304" pitchFamily="18" charset="0"/>
                <a:cs typeface="Times New Roman" panose="02020603050405020304" pitchFamily="18" charset="0"/>
              </a:rPr>
              <a:t> subcontract.</a:t>
            </a:r>
          </a:p>
          <a:p>
            <a:pPr marL="0" lvl="1">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he Samaha/</a:t>
            </a:r>
            <a:r>
              <a:rPr lang="en-US" sz="1600" dirty="0" err="1">
                <a:latin typeface="Times New Roman" panose="02020603050405020304" pitchFamily="18" charset="0"/>
                <a:cs typeface="Times New Roman" panose="02020603050405020304" pitchFamily="18" charset="0"/>
              </a:rPr>
              <a:t>Adtek</a:t>
            </a:r>
            <a:r>
              <a:rPr lang="en-US" sz="1600" dirty="0">
                <a:latin typeface="Times New Roman" panose="02020603050405020304" pitchFamily="18" charset="0"/>
                <a:cs typeface="Times New Roman" panose="02020603050405020304" pitchFamily="18" charset="0"/>
              </a:rPr>
              <a:t> subcontract included similar incorporating language, applying the “Terms and Conditions” of the DC Water/Samaha agreement. </a:t>
            </a:r>
          </a:p>
          <a:p>
            <a:pPr marL="0" lvl="1">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Among the portions marked out by the </a:t>
            </a:r>
            <a:r>
              <a:rPr lang="en-US" sz="1600" dirty="0" err="1">
                <a:latin typeface="Times New Roman" panose="02020603050405020304" pitchFamily="18" charset="0"/>
                <a:cs typeface="Times New Roman" panose="02020603050405020304" pitchFamily="18" charset="0"/>
              </a:rPr>
              <a:t>Adtek</a:t>
            </a:r>
            <a:r>
              <a:rPr lang="en-US" sz="1600" dirty="0">
                <a:latin typeface="Times New Roman" panose="02020603050405020304" pitchFamily="18" charset="0"/>
                <a:cs typeface="Times New Roman" panose="02020603050405020304" pitchFamily="18" charset="0"/>
              </a:rPr>
              <a:t> representative was ECS’s standard indemnification clause.</a:t>
            </a:r>
          </a:p>
          <a:p>
            <a:pPr marL="0" lvl="1">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The adopted and incorporated agreements included an indemnity clause that was largely similar to the one provided by ECS.</a:t>
            </a:r>
          </a:p>
        </p:txBody>
      </p:sp>
      <p:sp>
        <p:nvSpPr>
          <p:cNvPr id="2" name="Slide Number Placeholder 1">
            <a:extLst>
              <a:ext uri="{FF2B5EF4-FFF2-40B4-BE49-F238E27FC236}">
                <a16:creationId xmlns:a16="http://schemas.microsoft.com/office/drawing/2014/main" id="{D585DB0C-AD53-687B-B71A-66A1E3D01E4B}"/>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73</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420304906"/>
      </p:ext>
    </p:extLst>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668D5-9F38-50CE-299A-32C52F1C012C}"/>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110CCAA0-1808-DDB2-887A-EDFEEA2711AE}"/>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C442A140-FEB8-8D08-B2BA-5E11FBDB6F29}"/>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Environmental Assessment/Service Contract: Federal Court Addresses Scope of Indemnity for Alleged Negligence</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EDBB61F4-1EF2-CF90-0A5F-F289006FFE64}"/>
              </a:ext>
            </a:extLst>
          </p:cNvPr>
          <p:cNvSpPr txBox="1">
            <a:spLocks noChangeArrowheads="1"/>
          </p:cNvSpPr>
          <p:nvPr/>
        </p:nvSpPr>
        <p:spPr bwMode="auto">
          <a:xfrm>
            <a:off x="800100" y="1385978"/>
            <a:ext cx="7543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1800" b="0" i="0" dirty="0">
              <a:solidFill>
                <a:srgbClr val="444444"/>
              </a:solidFill>
              <a:effectLst/>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2000" b="0" i="0" dirty="0">
                <a:solidFill>
                  <a:srgbClr val="444444"/>
                </a:solidFill>
                <a:effectLst/>
                <a:latin typeface="Times New Roman" panose="02020603050405020304" pitchFamily="18" charset="0"/>
                <a:cs typeface="Times New Roman" panose="02020603050405020304" pitchFamily="18" charset="0"/>
              </a:rPr>
              <a:t>The District Court found that </a:t>
            </a:r>
            <a:r>
              <a:rPr lang="en-US" sz="2000" b="0" i="0" dirty="0" err="1">
                <a:solidFill>
                  <a:srgbClr val="444444"/>
                </a:solidFill>
                <a:effectLst/>
                <a:latin typeface="Times New Roman" panose="02020603050405020304" pitchFamily="18" charset="0"/>
                <a:cs typeface="Times New Roman" panose="02020603050405020304" pitchFamily="18" charset="0"/>
              </a:rPr>
              <a:t>Adtek</a:t>
            </a:r>
            <a:r>
              <a:rPr lang="en-US" sz="2000" b="0" i="0" dirty="0">
                <a:solidFill>
                  <a:srgbClr val="444444"/>
                </a:solidFill>
                <a:effectLst/>
                <a:latin typeface="Times New Roman" panose="02020603050405020304" pitchFamily="18" charset="0"/>
                <a:cs typeface="Times New Roman" panose="02020603050405020304" pitchFamily="18" charset="0"/>
              </a:rPr>
              <a:t> properly incorporated the upstream contracts including, among other things, the language from indemnity clauses, and that ECS’s subsequent performance of the Phase I evinced acceptance of that contract.</a:t>
            </a:r>
          </a:p>
          <a:p>
            <a:pPr marL="0" marR="0" lvl="1" algn="l" defTabSz="914400" rtl="0" eaLnBrk="0" fontAlgn="base" latinLnBrk="0" hangingPunct="0">
              <a:lnSpc>
                <a:spcPct val="100000"/>
              </a:lnSpc>
              <a:spcBef>
                <a:spcPct val="0"/>
              </a:spcBef>
              <a:spcAft>
                <a:spcPct val="0"/>
              </a:spcAft>
              <a:buClrTx/>
              <a:buSzTx/>
              <a:defRPr/>
            </a:pPr>
            <a:endParaRPr lang="en-US" sz="20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2000" dirty="0">
                <a:latin typeface="Times New Roman" panose="02020603050405020304" pitchFamily="18" charset="0"/>
                <a:cs typeface="Times New Roman" panose="02020603050405020304" pitchFamily="18" charset="0"/>
              </a:rPr>
              <a:t>Notably, the District Court pointed to the similarity between the ECS indemnity clause that was replaced by the </a:t>
            </a:r>
            <a:r>
              <a:rPr lang="en-US" sz="2000" dirty="0" err="1">
                <a:latin typeface="Times New Roman" panose="02020603050405020304" pitchFamily="18" charset="0"/>
                <a:cs typeface="Times New Roman" panose="02020603050405020304" pitchFamily="18" charset="0"/>
              </a:rPr>
              <a:t>Adtek</a:t>
            </a:r>
            <a:r>
              <a:rPr lang="en-US" sz="2000" dirty="0">
                <a:latin typeface="Times New Roman" panose="02020603050405020304" pitchFamily="18" charset="0"/>
                <a:cs typeface="Times New Roman" panose="02020603050405020304" pitchFamily="18" charset="0"/>
              </a:rPr>
              <a:t> representative and the indemnity clause incorporated from the DC Water/Samaha contract as further illustration of ECS’s understanding and acceptance of the responsibility associated with the agreement.</a:t>
            </a:r>
          </a:p>
        </p:txBody>
      </p:sp>
      <p:sp>
        <p:nvSpPr>
          <p:cNvPr id="2" name="Slide Number Placeholder 1">
            <a:extLst>
              <a:ext uri="{FF2B5EF4-FFF2-40B4-BE49-F238E27FC236}">
                <a16:creationId xmlns:a16="http://schemas.microsoft.com/office/drawing/2014/main" id="{412806E5-A206-F2AB-3AEA-12C5C359F3E5}"/>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74</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177683079"/>
      </p:ext>
    </p:extLst>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0E6030-3624-19AA-5340-C347F7A1BAC6}"/>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5043B527-4736-9D25-2C49-9CFFD432D3AF}"/>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FE157DB3-2B9D-1132-C7FE-44220B73BCFF}"/>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Maximizing Opportunities for Redeveloping Brownfield Sites/Assessing the Potential for New American Innovation: U.S. House of Representatives Committee on Energy &amp; Commerce Hearing</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63107881-7146-2608-2D53-3D307D363FB8}"/>
              </a:ext>
            </a:extLst>
          </p:cNvPr>
          <p:cNvSpPr txBox="1">
            <a:spLocks noChangeArrowheads="1"/>
          </p:cNvSpPr>
          <p:nvPr/>
        </p:nvSpPr>
        <p:spPr bwMode="auto">
          <a:xfrm>
            <a:off x="609600" y="1385978"/>
            <a:ext cx="8382000" cy="5319622"/>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550" b="0" i="0" dirty="0">
                <a:solidFill>
                  <a:srgbClr val="444444"/>
                </a:solidFill>
                <a:effectLst/>
                <a:latin typeface="Times New Roman" panose="02020603050405020304" pitchFamily="18" charset="0"/>
                <a:cs typeface="Times New Roman" panose="02020603050405020304" pitchFamily="18" charset="0"/>
              </a:rPr>
              <a:t>The stated purpose of the Hearing was to examine the United States Environmental Protection Agency Brownfield Program and explore how:</a:t>
            </a:r>
          </a:p>
          <a:p>
            <a:pPr marL="0" marR="0" lvl="1" algn="l" defTabSz="914400" rtl="0" eaLnBrk="0" fontAlgn="base" latinLnBrk="0" hangingPunct="0">
              <a:lnSpc>
                <a:spcPct val="100000"/>
              </a:lnSpc>
              <a:spcBef>
                <a:spcPct val="0"/>
              </a:spcBef>
              <a:spcAft>
                <a:spcPct val="0"/>
              </a:spcAft>
              <a:buClrTx/>
              <a:buSzTx/>
              <a:defRPr/>
            </a:pPr>
            <a:endParaRPr lang="en-US" sz="1550" b="0" i="0" dirty="0">
              <a:solidFill>
                <a:srgbClr val="444444"/>
              </a:solidFill>
              <a:effectLst/>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550" dirty="0">
                <a:latin typeface="Times New Roman" panose="02020603050405020304" pitchFamily="18" charset="0"/>
                <a:cs typeface="Times New Roman" panose="02020603050405020304" pitchFamily="18" charset="0"/>
              </a:rPr>
              <a:t>…legacy sites can be used to support the development of critical infrastructure that will be vital to maintaining America’s competitive advantage.</a:t>
            </a:r>
          </a:p>
          <a:p>
            <a:pPr marL="1200150" lvl="3" indent="-285750">
              <a:buFont typeface="Arial" panose="020B0604020202020204" pitchFamily="34" charset="0"/>
              <a:buChar char="•"/>
              <a:defRPr/>
            </a:pPr>
            <a:endParaRPr lang="en-US" sz="1550" dirty="0">
              <a:latin typeface="Times New Roman" panose="02020603050405020304" pitchFamily="18" charset="0"/>
              <a:cs typeface="Times New Roman" panose="02020603050405020304" pitchFamily="18" charset="0"/>
            </a:endParaRPr>
          </a:p>
          <a:p>
            <a:pPr marL="0" lvl="1">
              <a:defRPr/>
            </a:pPr>
            <a:r>
              <a:rPr lang="en-US" sz="1550" dirty="0">
                <a:latin typeface="Times New Roman" panose="02020603050405020304" pitchFamily="18" charset="0"/>
                <a:cs typeface="Times New Roman" panose="02020603050405020304" pitchFamily="18" charset="0"/>
              </a:rPr>
              <a:t>The Subcommittee Chairman stated that the Hearing was an opportunity to examine the implementation of EPA’s Brownfield Program and:</a:t>
            </a:r>
          </a:p>
          <a:p>
            <a:pPr marL="0" lvl="1">
              <a:defRPr/>
            </a:pPr>
            <a:endParaRPr lang="en-US" sz="155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550" dirty="0">
                <a:latin typeface="Times New Roman" panose="02020603050405020304" pitchFamily="18" charset="0"/>
                <a:cs typeface="Times New Roman" panose="02020603050405020304" pitchFamily="18" charset="0"/>
              </a:rPr>
              <a:t>…the work that needs to be done to clean up those sites for redevelopment, especially in emerging industries like data centers, semiconductor manufacturing, and AI infrastructure.</a:t>
            </a:r>
          </a:p>
          <a:p>
            <a:pPr marL="1200150" lvl="3" indent="-285750">
              <a:buFont typeface="Arial" panose="020B0604020202020204" pitchFamily="34" charset="0"/>
              <a:buChar char="•"/>
              <a:defRPr/>
            </a:pPr>
            <a:endParaRPr lang="en-US" sz="1550" dirty="0">
              <a:latin typeface="Times New Roman" panose="02020603050405020304" pitchFamily="18" charset="0"/>
              <a:cs typeface="Times New Roman" panose="02020603050405020304" pitchFamily="18" charset="0"/>
            </a:endParaRPr>
          </a:p>
          <a:p>
            <a:pPr marL="0" lvl="1">
              <a:defRPr/>
            </a:pPr>
            <a:r>
              <a:rPr lang="en-US" sz="1550" dirty="0">
                <a:latin typeface="Times New Roman" panose="02020603050405020304" pitchFamily="18" charset="0"/>
                <a:cs typeface="Times New Roman" panose="02020603050405020304" pitchFamily="18" charset="0"/>
              </a:rPr>
              <a:t>The Hearing was intended to provide discussion of the following questions:</a:t>
            </a:r>
          </a:p>
          <a:p>
            <a:pPr marL="0" lvl="1">
              <a:defRPr/>
            </a:pPr>
            <a:endParaRPr lang="en-US" sz="1550" dirty="0">
              <a:latin typeface="Times New Roman" panose="02020603050405020304" pitchFamily="18" charset="0"/>
              <a:cs typeface="Times New Roman" panose="02020603050405020304" pitchFamily="18" charset="0"/>
            </a:endParaRPr>
          </a:p>
          <a:p>
            <a:pPr marL="285750" lvl="1" indent="-285750">
              <a:buFont typeface="Arial" panose="020B0604020202020204" pitchFamily="34" charset="0"/>
              <a:buChar char="•"/>
              <a:defRPr/>
            </a:pPr>
            <a:r>
              <a:rPr lang="en-US" sz="1550" dirty="0">
                <a:latin typeface="Times New Roman" panose="02020603050405020304" pitchFamily="18" charset="0"/>
                <a:cs typeface="Times New Roman" panose="02020603050405020304" pitchFamily="18" charset="0"/>
              </a:rPr>
              <a:t>What concerns or issues should Congress address when reauthorizing this program?</a:t>
            </a:r>
          </a:p>
          <a:p>
            <a:pPr marL="285750" lvl="1" indent="-285750">
              <a:buFont typeface="Arial" panose="020B0604020202020204" pitchFamily="34" charset="0"/>
              <a:buChar char="•"/>
              <a:defRPr/>
            </a:pPr>
            <a:r>
              <a:rPr lang="en-US" sz="1550" dirty="0">
                <a:latin typeface="Times New Roman" panose="02020603050405020304" pitchFamily="18" charset="0"/>
                <a:cs typeface="Times New Roman" panose="02020603050405020304" pitchFamily="18" charset="0"/>
              </a:rPr>
              <a:t>What improvements can be made to the EPA’s Brownfields Program?</a:t>
            </a:r>
          </a:p>
          <a:p>
            <a:pPr marL="285750" lvl="1" indent="-285750">
              <a:buFont typeface="Arial" panose="020B0604020202020204" pitchFamily="34" charset="0"/>
              <a:buChar char="•"/>
              <a:defRPr/>
            </a:pPr>
            <a:r>
              <a:rPr lang="en-US" sz="1550" dirty="0">
                <a:latin typeface="Times New Roman" panose="02020603050405020304" pitchFamily="18" charset="0"/>
                <a:cs typeface="Times New Roman" panose="02020603050405020304" pitchFamily="18" charset="0"/>
              </a:rPr>
              <a:t>How can funding recipients maximize the value of brownfields sites, and what challenges do they face in making the best use of these sites?</a:t>
            </a:r>
          </a:p>
          <a:p>
            <a:pPr marL="285750" lvl="1" indent="-285750">
              <a:buFont typeface="Arial" panose="020B0604020202020204" pitchFamily="34" charset="0"/>
              <a:buChar char="•"/>
              <a:defRPr/>
            </a:pPr>
            <a:r>
              <a:rPr lang="en-US" sz="1550" dirty="0">
                <a:latin typeface="Times New Roman" panose="02020603050405020304" pitchFamily="18" charset="0"/>
                <a:cs typeface="Times New Roman" panose="02020603050405020304" pitchFamily="18" charset="0"/>
              </a:rPr>
              <a:t>What innovative uses exist for brownfields sites?</a:t>
            </a:r>
          </a:p>
          <a:p>
            <a:pPr marL="285750" lvl="1" indent="-285750">
              <a:buFont typeface="Arial" panose="020B0604020202020204" pitchFamily="34" charset="0"/>
              <a:buChar char="•"/>
              <a:defRPr/>
            </a:pPr>
            <a:r>
              <a:rPr lang="en-US" sz="1550" dirty="0">
                <a:latin typeface="Times New Roman" panose="02020603050405020304" pitchFamily="18" charset="0"/>
                <a:cs typeface="Times New Roman" panose="02020603050405020304" pitchFamily="18" charset="0"/>
              </a:rPr>
              <a:t>How can the EPA’s Brownfields Program support efforts to develop and site infrastructure crucial to the modern economy?</a:t>
            </a:r>
          </a:p>
        </p:txBody>
      </p:sp>
      <p:sp>
        <p:nvSpPr>
          <p:cNvPr id="2" name="Slide Number Placeholder 1">
            <a:extLst>
              <a:ext uri="{FF2B5EF4-FFF2-40B4-BE49-F238E27FC236}">
                <a16:creationId xmlns:a16="http://schemas.microsoft.com/office/drawing/2014/main" id="{D953C8D4-4099-83E3-4A51-0A822A3BEF6E}"/>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75</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732117264"/>
      </p:ext>
    </p:extLst>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DA046B-4684-7EAA-6462-22AEDF619890}"/>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91D1AED0-0EEE-4590-AE17-A5477BE7289F}"/>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2B3CCF08-1F76-0DD7-5B96-9298A38B274B}"/>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Treatment, Storage, and Disposal Facilities/Climate Risks: U.S. Government Accountability Office Report Recommending U.S. Environmental Protection Agency Actions</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B30BBC8C-3B80-986B-17A2-2A40F078980C}"/>
              </a:ext>
            </a:extLst>
          </p:cNvPr>
          <p:cNvSpPr txBox="1">
            <a:spLocks noChangeArrowheads="1"/>
          </p:cNvSpPr>
          <p:nvPr/>
        </p:nvSpPr>
        <p:spPr bwMode="auto">
          <a:xfrm>
            <a:off x="609600" y="1385978"/>
            <a:ext cx="8229600" cy="5319622"/>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650" b="0" i="0" dirty="0">
                <a:solidFill>
                  <a:srgbClr val="444444"/>
                </a:solidFill>
                <a:effectLst/>
                <a:latin typeface="Times New Roman" panose="02020603050405020304" pitchFamily="18" charset="0"/>
                <a:cs typeface="Times New Roman" panose="02020603050405020304" pitchFamily="18" charset="0"/>
              </a:rPr>
              <a:t>GAO was asked to review the United States Environmental Protection Agency’s role in addressing climate risks to the over 1,000 United States facilities that treat, store, and dispose of Resource Conservation and Recovery Act hazardous waste. </a:t>
            </a:r>
          </a:p>
          <a:p>
            <a:pPr marL="0" marR="0" lvl="1" algn="l" defTabSz="914400" rtl="0" eaLnBrk="0" fontAlgn="base" latinLnBrk="0" hangingPunct="0">
              <a:lnSpc>
                <a:spcPct val="100000"/>
              </a:lnSpc>
              <a:spcBef>
                <a:spcPct val="0"/>
              </a:spcBef>
              <a:spcAft>
                <a:spcPct val="0"/>
              </a:spcAft>
              <a:buClrTx/>
              <a:buSzTx/>
              <a:defRPr/>
            </a:pPr>
            <a:endParaRPr lang="en-US" sz="165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50" dirty="0">
                <a:latin typeface="Times New Roman" panose="02020603050405020304" pitchFamily="18" charset="0"/>
                <a:cs typeface="Times New Roman" panose="02020603050405020304" pitchFamily="18" charset="0"/>
              </a:rPr>
              <a:t>The focus of the study was the harm that can occur to human health and the environment in the event of releases.</a:t>
            </a:r>
          </a:p>
          <a:p>
            <a:pPr marL="0" marR="0" lvl="1" algn="l" defTabSz="914400" rtl="0" eaLnBrk="0" fontAlgn="base" latinLnBrk="0" hangingPunct="0">
              <a:lnSpc>
                <a:spcPct val="100000"/>
              </a:lnSpc>
              <a:spcBef>
                <a:spcPct val="0"/>
              </a:spcBef>
              <a:spcAft>
                <a:spcPct val="0"/>
              </a:spcAft>
              <a:buClrTx/>
              <a:buSzTx/>
              <a:defRPr/>
            </a:pPr>
            <a:endParaRPr lang="en-US" sz="165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50" dirty="0">
                <a:latin typeface="Times New Roman" panose="02020603050405020304" pitchFamily="18" charset="0"/>
                <a:cs typeface="Times New Roman" panose="02020603050405020304" pitchFamily="18" charset="0"/>
              </a:rPr>
              <a:t>GAO states that federal data indicates that flooding, wildfires, storm surge, and sea level rise could affect more than 700 hazardous waste treatment, storage, and disposal facilities.</a:t>
            </a:r>
          </a:p>
          <a:p>
            <a:pPr marL="0" marR="0" lvl="1" algn="l" defTabSz="914400" rtl="0" eaLnBrk="0" fontAlgn="base" latinLnBrk="0" hangingPunct="0">
              <a:lnSpc>
                <a:spcPct val="100000"/>
              </a:lnSpc>
              <a:spcBef>
                <a:spcPct val="0"/>
              </a:spcBef>
              <a:spcAft>
                <a:spcPct val="0"/>
              </a:spcAft>
              <a:buClrTx/>
              <a:buSzTx/>
              <a:defRPr/>
            </a:pPr>
            <a:endParaRPr lang="en-US" sz="165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50" dirty="0">
                <a:latin typeface="Times New Roman" panose="02020603050405020304" pitchFamily="18" charset="0"/>
                <a:cs typeface="Times New Roman" panose="02020603050405020304" pitchFamily="18" charset="0"/>
              </a:rPr>
              <a:t>Approximately 68% of these facilities are stated to be located in areas with one or more of the referenced hazards that could be “exacerbated” by climate change.</a:t>
            </a:r>
          </a:p>
          <a:p>
            <a:pPr marL="0" marR="0" lvl="1" algn="l" defTabSz="914400" rtl="0" eaLnBrk="0" fontAlgn="base" latinLnBrk="0" hangingPunct="0">
              <a:lnSpc>
                <a:spcPct val="100000"/>
              </a:lnSpc>
              <a:spcBef>
                <a:spcPct val="0"/>
              </a:spcBef>
              <a:spcAft>
                <a:spcPct val="0"/>
              </a:spcAft>
              <a:buClrTx/>
              <a:buSzTx/>
              <a:defRPr/>
            </a:pPr>
            <a:endParaRPr lang="en-US" sz="165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50" dirty="0">
                <a:latin typeface="Times New Roman" panose="02020603050405020304" pitchFamily="18" charset="0"/>
                <a:cs typeface="Times New Roman" panose="02020603050405020304" pitchFamily="18" charset="0"/>
              </a:rPr>
              <a:t>The Report examines:</a:t>
            </a:r>
          </a:p>
          <a:p>
            <a:pPr marL="2857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lang="en-US" sz="1650" dirty="0">
                <a:latin typeface="Times New Roman" panose="02020603050405020304" pitchFamily="18" charset="0"/>
                <a:cs typeface="Times New Roman" panose="02020603050405020304" pitchFamily="18" charset="0"/>
              </a:rPr>
              <a:t>Extent to which facilities are located in areas with selected natural hazards that may be exacerbated by climate change.</a:t>
            </a:r>
          </a:p>
          <a:p>
            <a:pPr marL="2857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lang="en-US" sz="1650" dirty="0">
                <a:latin typeface="Times New Roman" panose="02020603050405020304" pitchFamily="18" charset="0"/>
                <a:cs typeface="Times New Roman" panose="02020603050405020304" pitchFamily="18" charset="0"/>
              </a:rPr>
              <a:t>Extent to which EPA requires or encourages authorized states and facilities to manage risks to human health and the environment from climate change.</a:t>
            </a:r>
          </a:p>
          <a:p>
            <a:pPr marL="2857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lang="en-US" sz="1650" dirty="0">
                <a:latin typeface="Times New Roman" panose="02020603050405020304" pitchFamily="18" charset="0"/>
                <a:cs typeface="Times New Roman" panose="02020603050405020304" pitchFamily="18" charset="0"/>
              </a:rPr>
              <a:t>Challenges that EPA, authorized states, and facilities face in managing climate risks.</a:t>
            </a:r>
          </a:p>
          <a:p>
            <a:pPr marL="2857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endParaRPr lang="en-US" sz="165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50" dirty="0">
                <a:latin typeface="Times New Roman" panose="02020603050405020304" pitchFamily="18" charset="0"/>
                <a:cs typeface="Times New Roman" panose="02020603050405020304" pitchFamily="18" charset="0"/>
              </a:rPr>
              <a:t>GAO provided recommendations.</a:t>
            </a:r>
          </a:p>
        </p:txBody>
      </p:sp>
      <p:sp>
        <p:nvSpPr>
          <p:cNvPr id="2" name="Slide Number Placeholder 1">
            <a:extLst>
              <a:ext uri="{FF2B5EF4-FFF2-40B4-BE49-F238E27FC236}">
                <a16:creationId xmlns:a16="http://schemas.microsoft.com/office/drawing/2014/main" id="{EB7F005B-BB35-AAA3-F79F-3E2749153115}"/>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76</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645187147"/>
      </p:ext>
    </p:extLst>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B4B12E-8A1F-54DB-532E-7229BCB4A8F0}"/>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6B697C94-4573-5EC9-2317-32A9B07D46AA}"/>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1074DA77-8E1B-748A-233D-DE1E83C76510}"/>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Verification of Land-Use Controls at RCRA Corrective Action Facilities: U.S. EPA Office of Inspector General Report</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E44BE774-3B98-B3D3-659D-BDC52E3EA7A1}"/>
              </a:ext>
            </a:extLst>
          </p:cNvPr>
          <p:cNvSpPr txBox="1">
            <a:spLocks noChangeArrowheads="1"/>
          </p:cNvSpPr>
          <p:nvPr/>
        </p:nvSpPr>
        <p:spPr bwMode="auto">
          <a:xfrm>
            <a:off x="609600" y="1676400"/>
            <a:ext cx="82296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700" b="0" i="0" dirty="0">
                <a:solidFill>
                  <a:srgbClr val="444444"/>
                </a:solidFill>
                <a:effectLst/>
                <a:latin typeface="Times New Roman" panose="02020603050405020304" pitchFamily="18" charset="0"/>
                <a:cs typeface="Times New Roman" panose="02020603050405020304" pitchFamily="18" charset="0"/>
              </a:rPr>
              <a:t>The U.S. Environmental Protection Agency Office of Inspector General has issued a report titled:</a:t>
            </a:r>
          </a:p>
          <a:p>
            <a:pPr marL="0" marR="0" lvl="1" algn="l" defTabSz="914400" rtl="0" eaLnBrk="0" fontAlgn="base" latinLnBrk="0" hangingPunct="0">
              <a:lnSpc>
                <a:spcPct val="100000"/>
              </a:lnSpc>
              <a:spcBef>
                <a:spcPct val="0"/>
              </a:spcBef>
              <a:spcAft>
                <a:spcPct val="0"/>
              </a:spcAft>
              <a:buClrTx/>
              <a:buSzTx/>
              <a:defRPr/>
            </a:pPr>
            <a:endParaRPr lang="en-US" sz="1700" dirty="0">
              <a:solidFill>
                <a:srgbClr val="444444"/>
              </a:solidFill>
              <a:latin typeface="Times New Roman" panose="02020603050405020304" pitchFamily="18" charset="0"/>
              <a:cs typeface="Times New Roman" panose="02020603050405020304" pitchFamily="18" charset="0"/>
            </a:endParaRPr>
          </a:p>
          <a:p>
            <a:pPr marL="2857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lang="en-US" sz="1700" i="1" dirty="0">
                <a:latin typeface="Times New Roman" panose="02020603050405020304" pitchFamily="18" charset="0"/>
                <a:cs typeface="Times New Roman" panose="02020603050405020304" pitchFamily="18" charset="0"/>
              </a:rPr>
              <a:t>The EPA Needs to Improve the Verification of Land-Use Controls at Resource Conservation and Recovery Act Corrective Action Facilities.</a:t>
            </a:r>
          </a:p>
          <a:p>
            <a:pPr marL="2857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endParaRPr lang="en-US" sz="1700" i="1"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dirty="0">
                <a:latin typeface="Times New Roman" panose="02020603050405020304" pitchFamily="18" charset="0"/>
                <a:cs typeface="Times New Roman" panose="02020603050405020304" pitchFamily="18" charset="0"/>
              </a:rPr>
              <a:t>The OIG Report concluded that EPA does not have a national process to track or verify the status of land-use controls at RCRA corrective action facilities.</a:t>
            </a:r>
          </a:p>
          <a:p>
            <a:pPr marL="0" marR="0" lvl="1" algn="l" defTabSz="914400" rtl="0" eaLnBrk="0" fontAlgn="base" latinLnBrk="0" hangingPunct="0">
              <a:lnSpc>
                <a:spcPct val="100000"/>
              </a:lnSpc>
              <a:spcBef>
                <a:spcPct val="0"/>
              </a:spcBef>
              <a:spcAft>
                <a:spcPct val="0"/>
              </a:spcAft>
              <a:buClrTx/>
              <a:buSzTx/>
              <a:defRPr/>
            </a:pPr>
            <a:endParaRPr lang="en-US" sz="17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dirty="0">
                <a:latin typeface="Times New Roman" panose="02020603050405020304" pitchFamily="18" charset="0"/>
                <a:cs typeface="Times New Roman" panose="02020603050405020304" pitchFamily="18" charset="0"/>
              </a:rPr>
              <a:t>Further, it states that EPA has not identified standard methods for long-term oversight of land-use controls at such facilities.</a:t>
            </a:r>
          </a:p>
          <a:p>
            <a:pPr marL="0" marR="0" lvl="1" algn="l" defTabSz="914400" rtl="0" eaLnBrk="0" fontAlgn="base" latinLnBrk="0" hangingPunct="0">
              <a:lnSpc>
                <a:spcPct val="100000"/>
              </a:lnSpc>
              <a:spcBef>
                <a:spcPct val="0"/>
              </a:spcBef>
              <a:spcAft>
                <a:spcPct val="0"/>
              </a:spcAft>
              <a:buClrTx/>
              <a:buSzTx/>
              <a:defRPr/>
            </a:pPr>
            <a:endParaRPr lang="en-US" sz="17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dirty="0">
                <a:latin typeface="Times New Roman" panose="02020603050405020304" pitchFamily="18" charset="0"/>
                <a:cs typeface="Times New Roman" panose="02020603050405020304" pitchFamily="18" charset="0"/>
              </a:rPr>
              <a:t>EPA information systems that can be used to access program information are stated to contain data issues.</a:t>
            </a:r>
          </a:p>
          <a:p>
            <a:pPr marL="0" marR="0" lvl="1" algn="l" defTabSz="914400" rtl="0" eaLnBrk="0" fontAlgn="base" latinLnBrk="0" hangingPunct="0">
              <a:lnSpc>
                <a:spcPct val="100000"/>
              </a:lnSpc>
              <a:spcBef>
                <a:spcPct val="0"/>
              </a:spcBef>
              <a:spcAft>
                <a:spcPct val="0"/>
              </a:spcAft>
              <a:buClrTx/>
              <a:buSzTx/>
              <a:defRPr/>
            </a:pPr>
            <a:endParaRPr lang="en-US" sz="17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dirty="0">
                <a:latin typeface="Times New Roman" panose="02020603050405020304" pitchFamily="18" charset="0"/>
                <a:cs typeface="Times New Roman" panose="02020603050405020304" pitchFamily="18" charset="0"/>
              </a:rPr>
              <a:t>These systems are stated to contain illogical data and data discrepancies. </a:t>
            </a:r>
          </a:p>
          <a:p>
            <a:pPr marL="0" marR="0" lvl="1" algn="l" defTabSz="914400" rtl="0" eaLnBrk="0" fontAlgn="base" latinLnBrk="0" hangingPunct="0">
              <a:lnSpc>
                <a:spcPct val="100000"/>
              </a:lnSpc>
              <a:spcBef>
                <a:spcPct val="0"/>
              </a:spcBef>
              <a:spcAft>
                <a:spcPct val="0"/>
              </a:spcAft>
              <a:buClrTx/>
              <a:buSzTx/>
              <a:defRPr/>
            </a:pPr>
            <a:endParaRPr lang="en-US" sz="17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dirty="0">
                <a:latin typeface="Times New Roman" panose="02020603050405020304" pitchFamily="18" charset="0"/>
                <a:cs typeface="Times New Roman" panose="02020603050405020304" pitchFamily="18" charset="0"/>
              </a:rPr>
              <a:t>EPA is stated to not be using its information systems to track the status of land-use controls.</a:t>
            </a:r>
          </a:p>
        </p:txBody>
      </p:sp>
      <p:sp>
        <p:nvSpPr>
          <p:cNvPr id="2" name="Slide Number Placeholder 1">
            <a:extLst>
              <a:ext uri="{FF2B5EF4-FFF2-40B4-BE49-F238E27FC236}">
                <a16:creationId xmlns:a16="http://schemas.microsoft.com/office/drawing/2014/main" id="{7E08B9E9-53A7-627C-DA78-5CFE81990FFA}"/>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77</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961274943"/>
      </p:ext>
    </p:extLst>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66CC30-42A1-BADE-098D-1075EAC48EC2}"/>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B8A69DF2-6F94-2E83-14CD-DBE3E47D06AC}"/>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42D84B6D-A1EA-9798-BB64-C471424931F0}"/>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Transportation/Hazardous Materials: Pipeline and Hazardous Materials Safety Administration Letter Addressing Packaging Residue</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838F8C69-0CEA-ABC9-FE66-52C405EB5ECA}"/>
              </a:ext>
            </a:extLst>
          </p:cNvPr>
          <p:cNvSpPr txBox="1">
            <a:spLocks noChangeArrowheads="1"/>
          </p:cNvSpPr>
          <p:nvPr/>
        </p:nvSpPr>
        <p:spPr bwMode="auto">
          <a:xfrm>
            <a:off x="609600" y="1676400"/>
            <a:ext cx="82296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700" b="0" i="0" dirty="0">
                <a:solidFill>
                  <a:srgbClr val="444444"/>
                </a:solidFill>
                <a:effectLst/>
                <a:latin typeface="Times New Roman" panose="02020603050405020304" pitchFamily="18" charset="0"/>
                <a:cs typeface="Times New Roman" panose="02020603050405020304" pitchFamily="18" charset="0"/>
              </a:rPr>
              <a:t>The United States Pipeline and Hazardous Materials Safety Administration addressed in a January 7th Interpretive Letter a question regarding the Hazardous Materials Regulation’s  applicability to residue on the exterior of a package. See Reference No. 24-0109.</a:t>
            </a:r>
          </a:p>
          <a:p>
            <a:pPr marL="0" marR="0" lvl="1" algn="l" defTabSz="914400" rtl="0" eaLnBrk="0" fontAlgn="base" latinLnBrk="0" hangingPunct="0">
              <a:lnSpc>
                <a:spcPct val="100000"/>
              </a:lnSpc>
              <a:spcBef>
                <a:spcPct val="0"/>
              </a:spcBef>
              <a:spcAft>
                <a:spcPct val="0"/>
              </a:spcAft>
              <a:buClrTx/>
              <a:buSzTx/>
              <a:defRPr/>
            </a:pPr>
            <a:endParaRPr lang="en-US" sz="17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dirty="0" err="1">
                <a:latin typeface="Times New Roman" panose="02020603050405020304" pitchFamily="18" charset="0"/>
                <a:cs typeface="Times New Roman" panose="02020603050405020304" pitchFamily="18" charset="0"/>
              </a:rPr>
              <a:t>Shintech</a:t>
            </a:r>
            <a:r>
              <a:rPr lang="en-US" sz="1700" dirty="0">
                <a:latin typeface="Times New Roman" panose="02020603050405020304" pitchFamily="18" charset="0"/>
                <a:cs typeface="Times New Roman" panose="02020603050405020304" pitchFamily="18" charset="0"/>
              </a:rPr>
              <a:t> described a scenario in which:</a:t>
            </a:r>
          </a:p>
          <a:p>
            <a:pPr marL="0" marR="0" lvl="1" algn="l" defTabSz="914400" rtl="0" eaLnBrk="0" fontAlgn="base" latinLnBrk="0" hangingPunct="0">
              <a:lnSpc>
                <a:spcPct val="100000"/>
              </a:lnSpc>
              <a:spcBef>
                <a:spcPct val="0"/>
              </a:spcBef>
              <a:spcAft>
                <a:spcPct val="0"/>
              </a:spcAft>
              <a:buClrTx/>
              <a:buSzTx/>
              <a:defRPr/>
            </a:pPr>
            <a:endParaRPr lang="en-US" sz="17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…during the loading or unloading of a product, some of the corrosive hazardous material (sodium hydroxide) spills onto the exterior of a tank car, specifically that the product drips onto its exterior surface.</a:t>
            </a:r>
          </a:p>
          <a:p>
            <a:pPr marL="1200150" lvl="3" indent="-285750">
              <a:buFont typeface="Arial" panose="020B0604020202020204" pitchFamily="34" charset="0"/>
              <a:buChar char="•"/>
              <a:defRPr/>
            </a:pPr>
            <a:endParaRPr lang="en-US" sz="1700" dirty="0">
              <a:latin typeface="Times New Roman" panose="02020603050405020304" pitchFamily="18" charset="0"/>
              <a:cs typeface="Times New Roman" panose="02020603050405020304" pitchFamily="18" charset="0"/>
            </a:endParaRPr>
          </a:p>
          <a:p>
            <a:pPr marL="0" lvl="1">
              <a:defRPr/>
            </a:pPr>
            <a:r>
              <a:rPr lang="en-US" sz="1700" dirty="0">
                <a:latin typeface="Times New Roman" panose="02020603050405020304" pitchFamily="18" charset="0"/>
                <a:cs typeface="Times New Roman" panose="02020603050405020304" pitchFamily="18" charset="0"/>
              </a:rPr>
              <a:t>The question posed is whether the discoloration (i.e., the stain) resulting from the cleaning and neutralization of the hazardous material is a “residue” that would be in violation of the general requirements for packages, as specified in § 173.24(b).</a:t>
            </a:r>
          </a:p>
        </p:txBody>
      </p:sp>
      <p:sp>
        <p:nvSpPr>
          <p:cNvPr id="2" name="Slide Number Placeholder 1">
            <a:extLst>
              <a:ext uri="{FF2B5EF4-FFF2-40B4-BE49-F238E27FC236}">
                <a16:creationId xmlns:a16="http://schemas.microsoft.com/office/drawing/2014/main" id="{44BEA989-F6FB-8F8D-5227-3EEB9506CFDC}"/>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78</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63093490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444B6F-191C-6145-494E-FDABAF8AC9B2}"/>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ED9B74B7-5214-61F8-0F93-FAEAA841FBDB}"/>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5EF35ABC-277D-27F5-6144-BB4CCD427FB1}"/>
              </a:ext>
            </a:extLst>
          </p:cNvPr>
          <p:cNvSpPr txBox="1">
            <a:spLocks noChangeArrowheads="1"/>
          </p:cNvSpPr>
          <p:nvPr/>
        </p:nvSpPr>
        <p:spPr bwMode="auto">
          <a:xfrm>
            <a:off x="704850" y="0"/>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3500" b="1" i="0" u="none" strike="noStrike" kern="1200" cap="none" spc="0" normalizeH="0" baseline="0" noProof="0" dirty="0">
              <a:ln>
                <a:noFill/>
              </a:ln>
              <a:solidFill>
                <a:srgbClr val="FFFFFF"/>
              </a:solidFill>
              <a:effectLst/>
              <a:uLnTx/>
              <a:uFillTx/>
              <a:latin typeface="Calibri" panose="020F0502020204030204" pitchFamily="34" charset="0"/>
              <a:ea typeface="ＭＳ Ｐゴシック" pitchFamily="1" charset="-128"/>
              <a:cs typeface="Calibri" panose="020F0502020204030204" pitchFamily="34" charset="0"/>
            </a:endParaRPr>
          </a:p>
        </p:txBody>
      </p:sp>
      <p:sp>
        <p:nvSpPr>
          <p:cNvPr id="6" name="Rectangle 16">
            <a:extLst>
              <a:ext uri="{FF2B5EF4-FFF2-40B4-BE49-F238E27FC236}">
                <a16:creationId xmlns:a16="http://schemas.microsoft.com/office/drawing/2014/main" id="{D446DD11-2437-F7D5-D313-78ECE37E2280}"/>
              </a:ext>
            </a:extLst>
          </p:cNvPr>
          <p:cNvSpPr txBox="1">
            <a:spLocks noChangeArrowheads="1"/>
          </p:cNvSpPr>
          <p:nvPr/>
        </p:nvSpPr>
        <p:spPr bwMode="auto">
          <a:xfrm>
            <a:off x="1146085" y="1447800"/>
            <a:ext cx="7229475" cy="704088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dirty="0">
              <a:ln>
                <a:noFill/>
              </a:ln>
              <a:solidFill>
                <a:srgbClr val="444444"/>
              </a:solidFill>
              <a:effectLst/>
              <a:uLnTx/>
              <a:uFillTx/>
              <a:latin typeface="Calibri" panose="020F0502020204030204" pitchFamily="34" charset="0"/>
              <a:ea typeface="ＭＳ Ｐゴシック" pitchFamily="1" charset="-128"/>
              <a:cs typeface="Calibri" panose="020F0502020204030204" pitchFamily="34" charset="0"/>
            </a:endParaRPr>
          </a:p>
          <a:p>
            <a:pPr marL="0" marR="0" lvl="1"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dirty="0">
              <a:ln>
                <a:noFill/>
              </a:ln>
              <a:solidFill>
                <a:srgbClr val="444444"/>
              </a:solidFill>
              <a:effectLst/>
              <a:uLnTx/>
              <a:uFillTx/>
              <a:latin typeface="Arial" pitchFamily="34" charset="0"/>
              <a:ea typeface="ＭＳ Ｐゴシック" pitchFamily="1" charset="-128"/>
              <a:cs typeface="Arial" pitchFamily="34" charset="0"/>
            </a:endParaRPr>
          </a:p>
        </p:txBody>
      </p:sp>
      <p:sp>
        <p:nvSpPr>
          <p:cNvPr id="8" name="Rectangle 3">
            <a:extLst>
              <a:ext uri="{FF2B5EF4-FFF2-40B4-BE49-F238E27FC236}">
                <a16:creationId xmlns:a16="http://schemas.microsoft.com/office/drawing/2014/main" id="{095A5129-6191-5F9C-0FD9-422BA1E5DFF7}"/>
              </a:ext>
            </a:extLst>
          </p:cNvPr>
          <p:cNvSpPr>
            <a:spLocks noChangeArrowheads="1"/>
          </p:cNvSpPr>
          <p:nvPr/>
        </p:nvSpPr>
        <p:spPr bwMode="auto">
          <a:xfrm>
            <a:off x="304800" y="3024117"/>
            <a:ext cx="8534400" cy="49244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80880" tIns="0" rIns="0" bIns="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pPr>
            <a:endParaRPr lang="en-US" altLang="en-US" sz="1600" dirty="0">
              <a:solidFill>
                <a:srgbClr val="444444"/>
              </a:solidFill>
              <a:latin typeface="freight-sans-pro"/>
            </a:endParaRPr>
          </a:p>
          <a:p>
            <a:pPr marL="0" marR="0" lvl="0" indent="0" algn="l" defTabSz="914400" rtl="0" eaLnBrk="0" fontAlgn="base" latinLnBrk="0" hangingPunct="0">
              <a:lnSpc>
                <a:spcPct val="100000"/>
              </a:lnSpc>
              <a:spcBef>
                <a:spcPct val="0"/>
              </a:spcBef>
              <a:spcAft>
                <a:spcPct val="0"/>
              </a:spcAft>
              <a:buClrTx/>
              <a:buSzTx/>
              <a:tabLst/>
            </a:pPr>
            <a:endParaRPr kumimoji="0" lang="en-US" altLang="en-US" sz="1600" b="0" i="0" u="none" strike="noStrike" cap="none" normalizeH="0" dirty="0">
              <a:ln>
                <a:noFill/>
              </a:ln>
              <a:solidFill>
                <a:srgbClr val="444444"/>
              </a:solidFill>
              <a:effectLst/>
              <a:latin typeface="freight-sans-pro"/>
            </a:endParaRPr>
          </a:p>
        </p:txBody>
      </p:sp>
      <p:sp>
        <p:nvSpPr>
          <p:cNvPr id="2" name="TextBox 1">
            <a:extLst>
              <a:ext uri="{FF2B5EF4-FFF2-40B4-BE49-F238E27FC236}">
                <a16:creationId xmlns:a16="http://schemas.microsoft.com/office/drawing/2014/main" id="{B718D6C2-01C3-0140-9D70-8012540FD3F6}"/>
              </a:ext>
            </a:extLst>
          </p:cNvPr>
          <p:cNvSpPr txBox="1"/>
          <p:nvPr/>
        </p:nvSpPr>
        <p:spPr>
          <a:xfrm>
            <a:off x="704850" y="1793010"/>
            <a:ext cx="8286750" cy="1708160"/>
          </a:xfrm>
          <a:prstGeom prst="rect">
            <a:avLst/>
          </a:prstGeom>
          <a:noFill/>
        </p:spPr>
        <p:txBody>
          <a:bodyPr wrap="square" rtlCol="0">
            <a:spAutoFit/>
          </a:bodyPr>
          <a:lstStyle/>
          <a:p>
            <a:pPr marR="0" lvl="0" algn="ctr" defTabSz="914400" rtl="0" eaLnBrk="0" fontAlgn="base" latinLnBrk="0" hangingPunct="0">
              <a:lnSpc>
                <a:spcPct val="100000"/>
              </a:lnSpc>
              <a:spcBef>
                <a:spcPct val="0"/>
              </a:spcBef>
              <a:spcAft>
                <a:spcPct val="0"/>
              </a:spcAft>
              <a:buClrTx/>
              <a:buSzTx/>
              <a:tabLst/>
            </a:pPr>
            <a:endParaRPr lang="en-US" sz="3500" b="1" dirty="0"/>
          </a:p>
          <a:p>
            <a:pPr marR="0" lvl="0" algn="ctr" defTabSz="914400" rtl="0" eaLnBrk="0" fontAlgn="base" latinLnBrk="0" hangingPunct="0">
              <a:lnSpc>
                <a:spcPct val="100000"/>
              </a:lnSpc>
              <a:spcBef>
                <a:spcPct val="0"/>
              </a:spcBef>
              <a:spcAft>
                <a:spcPct val="0"/>
              </a:spcAft>
              <a:buClrTx/>
              <a:buSzTx/>
              <a:tabLst/>
            </a:pPr>
            <a:endParaRPr lang="en-US" sz="3500" b="1" dirty="0"/>
          </a:p>
          <a:p>
            <a:pPr marR="0" lvl="0" algn="ctr" defTabSz="914400" rtl="0" eaLnBrk="0" fontAlgn="base" latinLnBrk="0" hangingPunct="0">
              <a:lnSpc>
                <a:spcPct val="100000"/>
              </a:lnSpc>
              <a:spcBef>
                <a:spcPct val="0"/>
              </a:spcBef>
              <a:spcAft>
                <a:spcPct val="0"/>
              </a:spcAft>
              <a:buClrTx/>
              <a:buSzTx/>
              <a:tabLst/>
            </a:pPr>
            <a:r>
              <a:rPr lang="en-US" sz="3500" b="1" dirty="0">
                <a:latin typeface="Times New Roman" panose="02020603050405020304" pitchFamily="18" charset="0"/>
                <a:cs typeface="Times New Roman" panose="02020603050405020304" pitchFamily="18" charset="0"/>
              </a:rPr>
              <a:t>CIVIL ENFORCEMENT</a:t>
            </a:r>
          </a:p>
        </p:txBody>
      </p:sp>
    </p:spTree>
    <p:extLst>
      <p:ext uri="{BB962C8B-B14F-4D97-AF65-F5344CB8AC3E}">
        <p14:creationId xmlns:p14="http://schemas.microsoft.com/office/powerpoint/2010/main" val="421703372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B16CF4-D529-BBCC-E9F9-01A64AC186E0}"/>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B7DCE74A-C88C-2CAB-FE6A-27F495132E86}"/>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DF59762B-C941-B4F7-F400-510B4B441937}"/>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Implementing National Enforcement and Compliance Initiatives Consistently with Executive Orders and Agency Priorities: U.S. EPA Office of Enforcement and Compliance Assurance Memorandum</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F519B247-FB3F-5EFA-4517-0B27D5D47AA4}"/>
              </a:ext>
            </a:extLst>
          </p:cNvPr>
          <p:cNvSpPr txBox="1">
            <a:spLocks noChangeArrowheads="1"/>
          </p:cNvSpPr>
          <p:nvPr/>
        </p:nvSpPr>
        <p:spPr bwMode="auto">
          <a:xfrm>
            <a:off x="609600" y="1557068"/>
            <a:ext cx="8229600" cy="5148532"/>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350" b="0" i="0" dirty="0">
                <a:solidFill>
                  <a:srgbClr val="444444"/>
                </a:solidFill>
                <a:effectLst/>
                <a:latin typeface="Times New Roman" panose="02020603050405020304" pitchFamily="18" charset="0"/>
                <a:cs typeface="Times New Roman" panose="02020603050405020304" pitchFamily="18" charset="0"/>
              </a:rPr>
              <a:t>The United States Environmental Protection Agency Office of Enforcement and Compliance Assurance issued a March 12th memorandum titled:</a:t>
            </a:r>
          </a:p>
          <a:p>
            <a:pPr marL="742950" lvl="2" indent="-285750">
              <a:buFont typeface="Arial" panose="020B0604020202020204" pitchFamily="34" charset="0"/>
              <a:buChar char="•"/>
              <a:defRPr/>
            </a:pPr>
            <a:r>
              <a:rPr lang="en-US" sz="1350" dirty="0">
                <a:latin typeface="Times New Roman" panose="02020603050405020304" pitchFamily="18" charset="0"/>
                <a:cs typeface="Times New Roman" panose="02020603050405020304" pitchFamily="18" charset="0"/>
              </a:rPr>
              <a:t>Implementing National Enforcement and Compliance Initiatives Consistently with Executive Orders and Agency Priorities.</a:t>
            </a:r>
          </a:p>
          <a:p>
            <a:pPr marL="742950" lvl="2" indent="-285750">
              <a:buFont typeface="Arial" panose="020B0604020202020204" pitchFamily="34" charset="0"/>
              <a:buChar char="•"/>
              <a:defRPr/>
            </a:pPr>
            <a:endParaRPr lang="en-US" sz="1350" dirty="0">
              <a:latin typeface="Times New Roman" panose="02020603050405020304" pitchFamily="18" charset="0"/>
              <a:cs typeface="Times New Roman" panose="02020603050405020304" pitchFamily="18" charset="0"/>
            </a:endParaRPr>
          </a:p>
          <a:p>
            <a:pPr>
              <a:defRPr/>
            </a:pPr>
            <a:r>
              <a:rPr lang="en-US" sz="1350" dirty="0">
                <a:latin typeface="Times New Roman" panose="02020603050405020304" pitchFamily="18" charset="0"/>
                <a:cs typeface="Times New Roman" panose="02020603050405020304" pitchFamily="18" charset="0"/>
              </a:rPr>
              <a:t>OECA states that it is issuing the Enforcement Memorandum to provide:</a:t>
            </a:r>
          </a:p>
          <a:p>
            <a:pPr marL="285750" indent="-285750">
              <a:buFont typeface="Arial" panose="020B0604020202020204" pitchFamily="34" charset="0"/>
              <a:buChar char="•"/>
              <a:defRPr/>
            </a:pPr>
            <a:r>
              <a:rPr lang="en-US" sz="1350" dirty="0">
                <a:latin typeface="Times New Roman" panose="02020603050405020304" pitchFamily="18" charset="0"/>
                <a:cs typeface="Times New Roman" panose="02020603050405020304" pitchFamily="18" charset="0"/>
              </a:rPr>
              <a:t>…initial guidance on implementing the FY 2024–2027 National Enforcement and Compliance Initiatives (NECIs) consistently with the President’s Executive Orders and with Administrator Zeldin’s “Powering the Great American Comeback” Initiative.</a:t>
            </a:r>
          </a:p>
          <a:p>
            <a:pPr marL="285750" indent="-285750">
              <a:buFont typeface="Arial" panose="020B0604020202020204" pitchFamily="34" charset="0"/>
              <a:buChar char="•"/>
              <a:defRPr/>
            </a:pPr>
            <a:endParaRPr lang="en-US" sz="1350" dirty="0">
              <a:latin typeface="Times New Roman" panose="02020603050405020304" pitchFamily="18" charset="0"/>
              <a:cs typeface="Times New Roman" panose="02020603050405020304" pitchFamily="18" charset="0"/>
            </a:endParaRPr>
          </a:p>
          <a:p>
            <a:pPr>
              <a:defRPr/>
            </a:pPr>
            <a:r>
              <a:rPr lang="en-US" sz="1350" dirty="0">
                <a:latin typeface="Times New Roman" panose="02020603050405020304" pitchFamily="18" charset="0"/>
                <a:cs typeface="Times New Roman" panose="02020603050405020304" pitchFamily="18" charset="0"/>
              </a:rPr>
              <a:t>EPA OECA states that it will review and revise the NECIs “as appropriate” to ensure alignment with the NECIs and the Administration’s directives and priorities. </a:t>
            </a:r>
          </a:p>
          <a:p>
            <a:pPr>
              <a:defRPr/>
            </a:pPr>
            <a:endParaRPr lang="en-US" sz="1350" dirty="0">
              <a:latin typeface="Times New Roman" panose="02020603050405020304" pitchFamily="18" charset="0"/>
              <a:cs typeface="Times New Roman" panose="02020603050405020304" pitchFamily="18" charset="0"/>
            </a:endParaRPr>
          </a:p>
          <a:p>
            <a:pPr>
              <a:defRPr/>
            </a:pPr>
            <a:r>
              <a:rPr lang="en-US" sz="1350" dirty="0">
                <a:latin typeface="Times New Roman" panose="02020603050405020304" pitchFamily="18" charset="0"/>
                <a:cs typeface="Times New Roman" panose="02020603050405020304" pitchFamily="18" charset="0"/>
              </a:rPr>
              <a:t>In terms of specific national enforcement and compliance initiatives, the Memorandum addresses:</a:t>
            </a:r>
          </a:p>
          <a:p>
            <a:pPr>
              <a:defRPr/>
            </a:pPr>
            <a:endParaRPr lang="en-US" sz="135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defRPr/>
            </a:pPr>
            <a:r>
              <a:rPr lang="en-US" sz="1350" dirty="0">
                <a:latin typeface="Times New Roman" panose="02020603050405020304" pitchFamily="18" charset="0"/>
                <a:cs typeface="Times New Roman" panose="02020603050405020304" pitchFamily="18" charset="0"/>
              </a:rPr>
              <a:t>Mitigating Climate Change (noting that the agency will no longer focus on methane emissions from oil and gas facilities).</a:t>
            </a:r>
          </a:p>
          <a:p>
            <a:pPr marL="285750" indent="-285750">
              <a:buFont typeface="Arial" panose="020B0604020202020204" pitchFamily="34" charset="0"/>
              <a:buChar char="•"/>
              <a:defRPr/>
            </a:pPr>
            <a:r>
              <a:rPr lang="en-US" sz="1350" dirty="0">
                <a:latin typeface="Times New Roman" panose="02020603050405020304" pitchFamily="18" charset="0"/>
                <a:cs typeface="Times New Roman" panose="02020603050405020304" pitchFamily="18" charset="0"/>
              </a:rPr>
              <a:t>Protecting Communities from Coal Ash Contamination (enforcement and compliance assurance for coal ash at active powerplant facilities shall focus only on imminent threats to human health).</a:t>
            </a:r>
          </a:p>
          <a:p>
            <a:pPr marL="285750" indent="-285750">
              <a:buFont typeface="Arial" panose="020B0604020202020204" pitchFamily="34" charset="0"/>
              <a:buChar char="•"/>
              <a:defRPr/>
            </a:pPr>
            <a:r>
              <a:rPr lang="en-US" sz="1350" dirty="0">
                <a:latin typeface="Times New Roman" panose="02020603050405020304" pitchFamily="18" charset="0"/>
                <a:cs typeface="Times New Roman" panose="02020603050405020304" pitchFamily="18" charset="0"/>
              </a:rPr>
              <a:t>Reducing Air Toxics in Overburdened Communities (will no longer focus exclusively on communities selected by the regions as being “already highly burdened with pollution impacts” and will instead target the worst pollution from HAPs affecting human health, wherever that may be found).</a:t>
            </a:r>
          </a:p>
          <a:p>
            <a:pPr marL="285750" indent="-285750">
              <a:buFont typeface="Arial" panose="020B0604020202020204" pitchFamily="34" charset="0"/>
              <a:buChar char="•"/>
              <a:defRPr/>
            </a:pPr>
            <a:r>
              <a:rPr lang="en-US" sz="1350" dirty="0">
                <a:latin typeface="Times New Roman" panose="02020603050405020304" pitchFamily="18" charset="0"/>
                <a:cs typeface="Times New Roman" panose="02020603050405020304" pitchFamily="18" charset="0"/>
              </a:rPr>
              <a:t>Chemical Accident Risk Reduction (future inspections should prioritize high-risk facilities regardless of the regulated chemicals utilized at the facility).</a:t>
            </a:r>
          </a:p>
          <a:p>
            <a:pPr marL="285750" indent="-285750">
              <a:buFont typeface="Arial" panose="020B0604020202020204" pitchFamily="34" charset="0"/>
              <a:buChar char="•"/>
              <a:defRPr/>
            </a:pPr>
            <a:r>
              <a:rPr lang="en-US" sz="1350" dirty="0">
                <a:latin typeface="Times New Roman" panose="02020603050405020304" pitchFamily="18" charset="0"/>
                <a:cs typeface="Times New Roman" panose="02020603050405020304" pitchFamily="18" charset="0"/>
              </a:rPr>
              <a:t>Question regarding legality?</a:t>
            </a:r>
          </a:p>
        </p:txBody>
      </p:sp>
      <p:sp>
        <p:nvSpPr>
          <p:cNvPr id="2" name="Slide Number Placeholder 1">
            <a:extLst>
              <a:ext uri="{FF2B5EF4-FFF2-40B4-BE49-F238E27FC236}">
                <a16:creationId xmlns:a16="http://schemas.microsoft.com/office/drawing/2014/main" id="{625EE840-6966-9AC7-7F94-15EF6D0B92AD}"/>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9</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204540368"/>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9045.0"/>
  <p:tag name="AS_RELEASE_DATE" val="2021.03.14"/>
  <p:tag name="AS_TITLE" val="Aspose.Slides for .NET 4.0 Client Profile"/>
  <p:tag name="AS_VERSION" val="21.3"/>
</p:tagLst>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CB39606336ACA48AEC084E49B4107D3" ma:contentTypeVersion="0" ma:contentTypeDescription="Create a new document." ma:contentTypeScope="" ma:versionID="fc1e127fc969336b049572a3cfb2339c">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B6EDA48-FD88-40FA-B052-781403BB736C}">
  <ds:schemaRefs>
    <ds:schemaRef ds:uri="http://www.w3.org/XML/1998/namespace"/>
    <ds:schemaRef ds:uri="http://purl.org/dc/terms/"/>
    <ds:schemaRef ds:uri="http://schemas.openxmlformats.org/package/2006/metadata/core-properties"/>
    <ds:schemaRef ds:uri="http://purl.org/dc/elements/1.1/"/>
    <ds:schemaRef ds:uri="http://schemas.microsoft.com/office/2006/documentManagement/types"/>
    <ds:schemaRef ds:uri="http://schemas.microsoft.com/office/2006/metadata/properties"/>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45716CAC-0CF9-475A-B8B7-82F6DDA091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667A116E-FDED-4564-83F3-B5E68104545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10978</Words>
  <Application>Microsoft Office PowerPoint</Application>
  <PresentationFormat>On-screen Show (4:3)</PresentationFormat>
  <Paragraphs>966</Paragraphs>
  <Slides>78</Slides>
  <Notes>78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78</vt:i4>
      </vt:variant>
    </vt:vector>
  </HeadingPairs>
  <TitlesOfParts>
    <vt:vector size="86" baseType="lpstr">
      <vt:lpstr>Arial</vt:lpstr>
      <vt:lpstr>Calibri</vt:lpstr>
      <vt:lpstr>freight-sans-pro</vt:lpstr>
      <vt:lpstr>HelveticaNeueLT Com 25 UltLt</vt:lpstr>
      <vt:lpstr>Times New Roman</vt:lpstr>
      <vt:lpstr>Wingdings 3</vt:lpstr>
      <vt:lpstr>Blank Presentation</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
  <cp:lastModifiedBy/>
  <cp:revision>1</cp:revision>
  <cp:lastPrinted>1601-01-01T00:00:00Z</cp:lastPrinted>
  <dcterms:created xsi:type="dcterms:W3CDTF">1601-01-01T00:00:00Z</dcterms:created>
  <dcterms:modified xsi:type="dcterms:W3CDTF">2025-04-14T20:11:22Z</dcterms:modified>
</cp:coreProperties>
</file>